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320" r:id="rId5"/>
    <p:sldId id="322" r:id="rId6"/>
    <p:sldId id="323" r:id="rId7"/>
    <p:sldId id="316" r:id="rId8"/>
    <p:sldId id="377" r:id="rId9"/>
    <p:sldId id="379" r:id="rId10"/>
    <p:sldId id="398" r:id="rId11"/>
    <p:sldId id="372" r:id="rId12"/>
    <p:sldId id="384" r:id="rId13"/>
    <p:sldId id="385" r:id="rId14"/>
    <p:sldId id="378" r:id="rId15"/>
    <p:sldId id="381" r:id="rId16"/>
    <p:sldId id="382" r:id="rId17"/>
    <p:sldId id="383" r:id="rId18"/>
    <p:sldId id="386" r:id="rId19"/>
    <p:sldId id="399" r:id="rId20"/>
    <p:sldId id="387" r:id="rId21"/>
    <p:sldId id="388" r:id="rId22"/>
    <p:sldId id="389" r:id="rId23"/>
    <p:sldId id="390" r:id="rId24"/>
    <p:sldId id="391" r:id="rId25"/>
    <p:sldId id="400" r:id="rId26"/>
    <p:sldId id="401" r:id="rId27"/>
    <p:sldId id="402" r:id="rId28"/>
    <p:sldId id="403" r:id="rId29"/>
    <p:sldId id="460" r:id="rId30"/>
    <p:sldId id="392" r:id="rId31"/>
    <p:sldId id="409" r:id="rId32"/>
    <p:sldId id="404" r:id="rId33"/>
    <p:sldId id="394" r:id="rId34"/>
    <p:sldId id="395" r:id="rId35"/>
    <p:sldId id="408" r:id="rId36"/>
    <p:sldId id="406" r:id="rId37"/>
    <p:sldId id="326" r:id="rId38"/>
    <p:sldId id="452" r:id="rId39"/>
    <p:sldId id="453" r:id="rId40"/>
    <p:sldId id="454" r:id="rId41"/>
    <p:sldId id="455" r:id="rId42"/>
    <p:sldId id="457" r:id="rId43"/>
    <p:sldId id="461" r:id="rId44"/>
    <p:sldId id="459" r:id="rId45"/>
    <p:sldId id="458" r:id="rId46"/>
    <p:sldId id="405" r:id="rId47"/>
    <p:sldId id="36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C5D1E6-0C02-4920-A635-44C53A82B893}" v="4" dt="2025-08-04T12:02:30.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56" autoAdjust="0"/>
  </p:normalViewPr>
  <p:slideViewPr>
    <p:cSldViewPr snapToGrid="0">
      <p:cViewPr varScale="1">
        <p:scale>
          <a:sx n="65" d="100"/>
          <a:sy n="65" d="100"/>
        </p:scale>
        <p:origin x="7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nter, Zoe" userId="769dbd4b-2393-4275-a7bf-7b0923c701d5" providerId="ADAL" clId="{F4C5D1E6-0C02-4920-A635-44C53A82B893}"/>
    <pc:docChg chg="modSld">
      <pc:chgData name="Hunter, Zoe" userId="769dbd4b-2393-4275-a7bf-7b0923c701d5" providerId="ADAL" clId="{F4C5D1E6-0C02-4920-A635-44C53A82B893}" dt="2025-08-04T14:16:52.153" v="51" actId="20577"/>
      <pc:docMkLst>
        <pc:docMk/>
      </pc:docMkLst>
      <pc:sldChg chg="modSp mod">
        <pc:chgData name="Hunter, Zoe" userId="769dbd4b-2393-4275-a7bf-7b0923c701d5" providerId="ADAL" clId="{F4C5D1E6-0C02-4920-A635-44C53A82B893}" dt="2025-08-04T14:16:52.153" v="51" actId="20577"/>
        <pc:sldMkLst>
          <pc:docMk/>
          <pc:sldMk cId="1471151932" sldId="378"/>
        </pc:sldMkLst>
        <pc:spChg chg="mod">
          <ac:chgData name="Hunter, Zoe" userId="769dbd4b-2393-4275-a7bf-7b0923c701d5" providerId="ADAL" clId="{F4C5D1E6-0C02-4920-A635-44C53A82B893}" dt="2025-08-04T14:16:52.153" v="51" actId="20577"/>
          <ac:spMkLst>
            <pc:docMk/>
            <pc:sldMk cId="1471151932" sldId="378"/>
            <ac:spMk id="3" creationId="{E69C53DE-71B2-0591-BA74-D106EB8879F3}"/>
          </ac:spMkLst>
        </pc:spChg>
      </pc:sldChg>
      <pc:sldChg chg="addSp modSp mod">
        <pc:chgData name="Hunter, Zoe" userId="769dbd4b-2393-4275-a7bf-7b0923c701d5" providerId="ADAL" clId="{F4C5D1E6-0C02-4920-A635-44C53A82B893}" dt="2025-08-04T12:02:43.026" v="42" actId="255"/>
        <pc:sldMkLst>
          <pc:docMk/>
          <pc:sldMk cId="2935189850" sldId="405"/>
        </pc:sldMkLst>
        <pc:spChg chg="add mod">
          <ac:chgData name="Hunter, Zoe" userId="769dbd4b-2393-4275-a7bf-7b0923c701d5" providerId="ADAL" clId="{F4C5D1E6-0C02-4920-A635-44C53A82B893}" dt="2025-08-04T12:02:43.026" v="42" actId="255"/>
          <ac:spMkLst>
            <pc:docMk/>
            <pc:sldMk cId="2935189850" sldId="405"/>
            <ac:spMk id="2" creationId="{B820C776-6599-28D6-A3C8-0C5C52C88470}"/>
          </ac:spMkLst>
        </pc:spChg>
        <pc:graphicFrameChg chg="modGraphic">
          <ac:chgData name="Hunter, Zoe" userId="769dbd4b-2393-4275-a7bf-7b0923c701d5" providerId="ADAL" clId="{F4C5D1E6-0C02-4920-A635-44C53A82B893}" dt="2025-08-04T12:02:09.163" v="39" actId="20577"/>
          <ac:graphicFrameMkLst>
            <pc:docMk/>
            <pc:sldMk cId="2935189850" sldId="405"/>
            <ac:graphicFrameMk id="9" creationId="{3D997F5D-3497-EF58-E1B1-50A414A05159}"/>
          </ac:graphicFrameMkLst>
        </pc:graphicFrameChg>
      </pc:sldChg>
      <pc:sldChg chg="modNotesTx">
        <pc:chgData name="Hunter, Zoe" userId="769dbd4b-2393-4275-a7bf-7b0923c701d5" providerId="ADAL" clId="{F4C5D1E6-0C02-4920-A635-44C53A82B893}" dt="2025-08-04T12:01:44.673" v="38" actId="20577"/>
        <pc:sldMkLst>
          <pc:docMk/>
          <pc:sldMk cId="3229894166" sldId="4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72A02-0CB0-4F39-9988-96C10FFB6E88}" type="datetimeFigureOut">
              <a:rPr lang="en-GB" smtClean="0"/>
              <a:t>04/08/2025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BB21E-2715-40A8-9751-D7C99944C407}" type="slidenum">
              <a:rPr lang="en-GB" smtClean="0"/>
              <a:t>‹#›</a:t>
            </a:fld>
            <a:endParaRPr lang="en-GB"/>
          </a:p>
        </p:txBody>
      </p:sp>
    </p:spTree>
    <p:extLst>
      <p:ext uri="{BB962C8B-B14F-4D97-AF65-F5344CB8AC3E}">
        <p14:creationId xmlns:p14="http://schemas.microsoft.com/office/powerpoint/2010/main" val="79084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D16C28-A5D0-49B4-A4A8-F4F56DABE2B8}" type="slidenum">
              <a:rPr lang="en-GB" smtClean="0"/>
              <a:t>3</a:t>
            </a:fld>
            <a:endParaRPr lang="en-GB"/>
          </a:p>
        </p:txBody>
      </p:sp>
    </p:spTree>
    <p:extLst>
      <p:ext uri="{BB962C8B-B14F-4D97-AF65-F5344CB8AC3E}">
        <p14:creationId xmlns:p14="http://schemas.microsoft.com/office/powerpoint/2010/main" val="2551916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ABB21E-2715-40A8-9751-D7C99944C407}" type="slidenum">
              <a:rPr lang="en-GB" smtClean="0"/>
              <a:t>4</a:t>
            </a:fld>
            <a:endParaRPr lang="en-GB"/>
          </a:p>
        </p:txBody>
      </p:sp>
    </p:spTree>
    <p:extLst>
      <p:ext uri="{BB962C8B-B14F-4D97-AF65-F5344CB8AC3E}">
        <p14:creationId xmlns:p14="http://schemas.microsoft.com/office/powerpoint/2010/main" val="2414883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ABB21E-2715-40A8-9751-D7C99944C407}" type="slidenum">
              <a:rPr lang="en-GB" smtClean="0"/>
              <a:t>20</a:t>
            </a:fld>
            <a:endParaRPr lang="en-GB"/>
          </a:p>
        </p:txBody>
      </p:sp>
    </p:spTree>
    <p:extLst>
      <p:ext uri="{BB962C8B-B14F-4D97-AF65-F5344CB8AC3E}">
        <p14:creationId xmlns:p14="http://schemas.microsoft.com/office/powerpoint/2010/main" val="2504027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sz="1200" dirty="0"/>
              <a:t>updated 4</a:t>
            </a:r>
            <a:r>
              <a:rPr lang="en-GB" sz="1200" baseline="30000" dirty="0"/>
              <a:t>th</a:t>
            </a:r>
            <a:r>
              <a:rPr lang="en-GB" sz="1200" dirty="0"/>
              <a:t> August 2025 to reflect changes to the guidance doc</a:t>
            </a:r>
          </a:p>
          <a:p>
            <a:endParaRPr lang="en-GB" dirty="0"/>
          </a:p>
        </p:txBody>
      </p:sp>
      <p:sp>
        <p:nvSpPr>
          <p:cNvPr id="4" name="Slide Number Placeholder 3"/>
          <p:cNvSpPr>
            <a:spLocks noGrp="1"/>
          </p:cNvSpPr>
          <p:nvPr>
            <p:ph type="sldNum" sz="quarter" idx="5"/>
          </p:nvPr>
        </p:nvSpPr>
        <p:spPr/>
        <p:txBody>
          <a:bodyPr/>
          <a:lstStyle/>
          <a:p>
            <a:fld id="{39ABB21E-2715-40A8-9751-D7C99944C407}" type="slidenum">
              <a:rPr lang="en-GB" smtClean="0"/>
              <a:t>32</a:t>
            </a:fld>
            <a:endParaRPr lang="en-GB"/>
          </a:p>
        </p:txBody>
      </p:sp>
    </p:spTree>
    <p:extLst>
      <p:ext uri="{BB962C8B-B14F-4D97-AF65-F5344CB8AC3E}">
        <p14:creationId xmlns:p14="http://schemas.microsoft.com/office/powerpoint/2010/main" val="2142120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sz="1200" dirty="0"/>
              <a:t>updated 4</a:t>
            </a:r>
            <a:r>
              <a:rPr lang="en-GB" sz="1200" baseline="30000" dirty="0"/>
              <a:t>th</a:t>
            </a:r>
            <a:r>
              <a:rPr lang="en-GB" sz="1200" dirty="0"/>
              <a:t> August 2025</a:t>
            </a:r>
          </a:p>
          <a:p>
            <a:endParaRPr lang="en-GB" dirty="0"/>
          </a:p>
        </p:txBody>
      </p:sp>
      <p:sp>
        <p:nvSpPr>
          <p:cNvPr id="4" name="Slide Number Placeholder 3"/>
          <p:cNvSpPr>
            <a:spLocks noGrp="1"/>
          </p:cNvSpPr>
          <p:nvPr>
            <p:ph type="sldNum" sz="quarter" idx="5"/>
          </p:nvPr>
        </p:nvSpPr>
        <p:spPr/>
        <p:txBody>
          <a:bodyPr/>
          <a:lstStyle/>
          <a:p>
            <a:fld id="{39ABB21E-2715-40A8-9751-D7C99944C407}" type="slidenum">
              <a:rPr lang="en-GB" smtClean="0"/>
              <a:t>43</a:t>
            </a:fld>
            <a:endParaRPr lang="en-GB"/>
          </a:p>
        </p:txBody>
      </p:sp>
    </p:spTree>
    <p:extLst>
      <p:ext uri="{BB962C8B-B14F-4D97-AF65-F5344CB8AC3E}">
        <p14:creationId xmlns:p14="http://schemas.microsoft.com/office/powerpoint/2010/main" val="1005646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542D0-32D3-356C-747E-4678ADE41D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B13358B-3E91-F0B9-3177-2B63A5C18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E2DB04-507E-57B6-A034-D21B0454C627}"/>
              </a:ext>
            </a:extLst>
          </p:cNvPr>
          <p:cNvSpPr>
            <a:spLocks noGrp="1"/>
          </p:cNvSpPr>
          <p:nvPr>
            <p:ph type="dt" sz="half" idx="10"/>
          </p:nvPr>
        </p:nvSpPr>
        <p:spPr/>
        <p:txBody>
          <a:bodyPr/>
          <a:lstStyle/>
          <a:p>
            <a:fld id="{DE2D78B0-75EC-41CA-B5F2-FE5D8012845A}" type="datetimeFigureOut">
              <a:rPr lang="en-GB" smtClean="0"/>
              <a:t>04/08/2025</a:t>
            </a:fld>
            <a:endParaRPr lang="en-GB"/>
          </a:p>
        </p:txBody>
      </p:sp>
      <p:sp>
        <p:nvSpPr>
          <p:cNvPr id="5" name="Footer Placeholder 4">
            <a:extLst>
              <a:ext uri="{FF2B5EF4-FFF2-40B4-BE49-F238E27FC236}">
                <a16:creationId xmlns:a16="http://schemas.microsoft.com/office/drawing/2014/main" id="{E7B02707-5A83-74AA-07CC-9DBCFFEDD8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3B4DAD-7A4A-8D34-EB58-DF9958FAF239}"/>
              </a:ext>
            </a:extLst>
          </p:cNvPr>
          <p:cNvSpPr>
            <a:spLocks noGrp="1"/>
          </p:cNvSpPr>
          <p:nvPr>
            <p:ph type="sldNum" sz="quarter" idx="12"/>
          </p:nvPr>
        </p:nvSpPr>
        <p:spPr/>
        <p:txBody>
          <a:bodyPr/>
          <a:lstStyle/>
          <a:p>
            <a:fld id="{4A4B0333-1365-456E-AAE5-170C1D426AE5}" type="slidenum">
              <a:rPr lang="en-GB" smtClean="0"/>
              <a:t>‹#›</a:t>
            </a:fld>
            <a:endParaRPr lang="en-GB"/>
          </a:p>
        </p:txBody>
      </p:sp>
    </p:spTree>
    <p:extLst>
      <p:ext uri="{BB962C8B-B14F-4D97-AF65-F5344CB8AC3E}">
        <p14:creationId xmlns:p14="http://schemas.microsoft.com/office/powerpoint/2010/main" val="2536028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7F883-F4A6-981F-8E4D-DC78468876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A813E9-B5E1-73D5-450E-3CF9AF10F4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4143A4-63B4-1FFA-7D13-9081DCA095D3}"/>
              </a:ext>
            </a:extLst>
          </p:cNvPr>
          <p:cNvSpPr>
            <a:spLocks noGrp="1"/>
          </p:cNvSpPr>
          <p:nvPr>
            <p:ph type="dt" sz="half" idx="10"/>
          </p:nvPr>
        </p:nvSpPr>
        <p:spPr/>
        <p:txBody>
          <a:bodyPr/>
          <a:lstStyle/>
          <a:p>
            <a:fld id="{DE2D78B0-75EC-41CA-B5F2-FE5D8012845A}" type="datetimeFigureOut">
              <a:rPr lang="en-GB" smtClean="0"/>
              <a:t>04/08/2025</a:t>
            </a:fld>
            <a:endParaRPr lang="en-GB"/>
          </a:p>
        </p:txBody>
      </p:sp>
      <p:sp>
        <p:nvSpPr>
          <p:cNvPr id="5" name="Footer Placeholder 4">
            <a:extLst>
              <a:ext uri="{FF2B5EF4-FFF2-40B4-BE49-F238E27FC236}">
                <a16:creationId xmlns:a16="http://schemas.microsoft.com/office/drawing/2014/main" id="{5380AEA6-1486-5075-455D-DC1CF7DE28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D0E96E-D577-4287-655B-4513897BB5D5}"/>
              </a:ext>
            </a:extLst>
          </p:cNvPr>
          <p:cNvSpPr>
            <a:spLocks noGrp="1"/>
          </p:cNvSpPr>
          <p:nvPr>
            <p:ph type="sldNum" sz="quarter" idx="12"/>
          </p:nvPr>
        </p:nvSpPr>
        <p:spPr/>
        <p:txBody>
          <a:bodyPr/>
          <a:lstStyle/>
          <a:p>
            <a:fld id="{4A4B0333-1365-456E-AAE5-170C1D426AE5}" type="slidenum">
              <a:rPr lang="en-GB" smtClean="0"/>
              <a:t>‹#›</a:t>
            </a:fld>
            <a:endParaRPr lang="en-GB"/>
          </a:p>
        </p:txBody>
      </p:sp>
    </p:spTree>
    <p:extLst>
      <p:ext uri="{BB962C8B-B14F-4D97-AF65-F5344CB8AC3E}">
        <p14:creationId xmlns:p14="http://schemas.microsoft.com/office/powerpoint/2010/main" val="58968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B417DD-4B95-3BBA-114B-351C7683AD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CCBBF3-69FD-C72F-2499-FD934810EC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6EF59-300A-1877-FFB2-17A7D68AED56}"/>
              </a:ext>
            </a:extLst>
          </p:cNvPr>
          <p:cNvSpPr>
            <a:spLocks noGrp="1"/>
          </p:cNvSpPr>
          <p:nvPr>
            <p:ph type="dt" sz="half" idx="10"/>
          </p:nvPr>
        </p:nvSpPr>
        <p:spPr/>
        <p:txBody>
          <a:bodyPr/>
          <a:lstStyle/>
          <a:p>
            <a:fld id="{DE2D78B0-75EC-41CA-B5F2-FE5D8012845A}" type="datetimeFigureOut">
              <a:rPr lang="en-GB" smtClean="0"/>
              <a:t>04/08/2025</a:t>
            </a:fld>
            <a:endParaRPr lang="en-GB"/>
          </a:p>
        </p:txBody>
      </p:sp>
      <p:sp>
        <p:nvSpPr>
          <p:cNvPr id="5" name="Footer Placeholder 4">
            <a:extLst>
              <a:ext uri="{FF2B5EF4-FFF2-40B4-BE49-F238E27FC236}">
                <a16:creationId xmlns:a16="http://schemas.microsoft.com/office/drawing/2014/main" id="{318936BA-E55B-4FBF-81C9-596E4E863B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F6CD3F-9DDD-5254-69D5-95B204A0237F}"/>
              </a:ext>
            </a:extLst>
          </p:cNvPr>
          <p:cNvSpPr>
            <a:spLocks noGrp="1"/>
          </p:cNvSpPr>
          <p:nvPr>
            <p:ph type="sldNum" sz="quarter" idx="12"/>
          </p:nvPr>
        </p:nvSpPr>
        <p:spPr/>
        <p:txBody>
          <a:bodyPr/>
          <a:lstStyle/>
          <a:p>
            <a:fld id="{4A4B0333-1365-456E-AAE5-170C1D426AE5}" type="slidenum">
              <a:rPr lang="en-GB" smtClean="0"/>
              <a:t>‹#›</a:t>
            </a:fld>
            <a:endParaRPr lang="en-GB"/>
          </a:p>
        </p:txBody>
      </p:sp>
    </p:spTree>
    <p:extLst>
      <p:ext uri="{BB962C8B-B14F-4D97-AF65-F5344CB8AC3E}">
        <p14:creationId xmlns:p14="http://schemas.microsoft.com/office/powerpoint/2010/main" val="4230220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 no image 1">
    <p:bg>
      <p:bgPr>
        <a:solidFill>
          <a:srgbClr val="041E42"/>
        </a:solidFill>
        <a:effectLst/>
      </p:bgPr>
    </p:bg>
    <p:spTree>
      <p:nvGrpSpPr>
        <p:cNvPr id="1" name=""/>
        <p:cNvGrpSpPr/>
        <p:nvPr/>
      </p:nvGrpSpPr>
      <p:grpSpPr>
        <a:xfrm>
          <a:off x="0" y="0"/>
          <a:ext cx="0" cy="0"/>
          <a:chOff x="0" y="0"/>
          <a:chExt cx="0" cy="0"/>
        </a:xfrm>
      </p:grpSpPr>
      <p:pic>
        <p:nvPicPr>
          <p:cNvPr id="5" name="Picture 4" descr="A blue and green logo&#10;&#10;Description automatically generated">
            <a:extLst>
              <a:ext uri="{FF2B5EF4-FFF2-40B4-BE49-F238E27FC236}">
                <a16:creationId xmlns:a16="http://schemas.microsoft.com/office/drawing/2014/main" id="{10AB8EF0-B316-B2A3-F055-DF8D27B78B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83B79A4-9450-467A-9718-AC3A23FAE11B}"/>
              </a:ext>
            </a:extLst>
          </p:cNvPr>
          <p:cNvSpPr>
            <a:spLocks noGrp="1"/>
          </p:cNvSpPr>
          <p:nvPr>
            <p:ph type="title" hasCustomPrompt="1"/>
          </p:nvPr>
        </p:nvSpPr>
        <p:spPr>
          <a:xfrm>
            <a:off x="1046922" y="2989256"/>
            <a:ext cx="5393636" cy="1741770"/>
          </a:xfrm>
        </p:spPr>
        <p:txBody>
          <a:bodyPr anchor="t">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11" name="Picture Placeholder 10">
            <a:extLst>
              <a:ext uri="{FF2B5EF4-FFF2-40B4-BE49-F238E27FC236}">
                <a16:creationId xmlns:a16="http://schemas.microsoft.com/office/drawing/2014/main" id="{428FE96E-82BA-C8F8-5CBA-6571F8CC8327}"/>
              </a:ext>
            </a:extLst>
          </p:cNvPr>
          <p:cNvSpPr>
            <a:spLocks noGrp="1"/>
          </p:cNvSpPr>
          <p:nvPr>
            <p:ph type="pic" sz="quarter" idx="10"/>
          </p:nvPr>
        </p:nvSpPr>
        <p:spPr>
          <a:xfrm>
            <a:off x="7979437" y="2207604"/>
            <a:ext cx="5259485" cy="5259485"/>
          </a:xfrm>
          <a:prstGeom prst="ellipse">
            <a:avLst/>
          </a:prstGeom>
          <a:solidFill>
            <a:schemeClr val="bg1">
              <a:lumMod val="85000"/>
            </a:schemeClr>
          </a:solidFill>
        </p:spPr>
        <p:txBody>
          <a:bodyPr/>
          <a:lstStyle/>
          <a:p>
            <a:endParaRPr lang="en-US"/>
          </a:p>
        </p:txBody>
      </p:sp>
      <p:sp>
        <p:nvSpPr>
          <p:cNvPr id="15" name="Text Placeholder 14">
            <a:extLst>
              <a:ext uri="{FF2B5EF4-FFF2-40B4-BE49-F238E27FC236}">
                <a16:creationId xmlns:a16="http://schemas.microsoft.com/office/drawing/2014/main" id="{3FDEF588-F01B-3606-87C2-6BFD8372F901}"/>
              </a:ext>
            </a:extLst>
          </p:cNvPr>
          <p:cNvSpPr>
            <a:spLocks noGrp="1"/>
          </p:cNvSpPr>
          <p:nvPr>
            <p:ph type="body" sz="quarter" idx="11" hasCustomPrompt="1"/>
          </p:nvPr>
        </p:nvSpPr>
        <p:spPr>
          <a:xfrm>
            <a:off x="1046162" y="5029200"/>
            <a:ext cx="5393635" cy="1030288"/>
          </a:xfrm>
        </p:spPr>
        <p:txBody>
          <a:bodyPr>
            <a:normAutofit/>
          </a:bodyPr>
          <a:lstStyle>
            <a:lvl1pPr marL="0" indent="0">
              <a:buNone/>
              <a:defRPr sz="2400">
                <a:solidFill>
                  <a:srgbClr val="AECA08"/>
                </a:solidFill>
              </a:defRPr>
            </a:lvl1pPr>
          </a:lstStyle>
          <a:p>
            <a:pPr lvl="0"/>
            <a:r>
              <a:rPr lang="en-US"/>
              <a:t>Insert Subtitle</a:t>
            </a:r>
          </a:p>
        </p:txBody>
      </p:sp>
    </p:spTree>
    <p:extLst>
      <p:ext uri="{BB962C8B-B14F-4D97-AF65-F5344CB8AC3E}">
        <p14:creationId xmlns:p14="http://schemas.microsoft.com/office/powerpoint/2010/main" val="4106693846"/>
      </p:ext>
    </p:extLst>
  </p:cSld>
  <p:clrMapOvr>
    <a:masterClrMapping/>
  </p:clrMapOvr>
  <p:extLst>
    <p:ext uri="{DCECCB84-F9BA-43D5-87BE-67443E8EF086}">
      <p15:sldGuideLst xmlns:p15="http://schemas.microsoft.com/office/powerpoint/2012/main">
        <p15:guide id="1" orient="horz" pos="2954">
          <p15:clr>
            <a:srgbClr val="FBAE40"/>
          </p15:clr>
        </p15:guide>
        <p15:guide id="2" pos="41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ontent slide 1">
    <p:spTree>
      <p:nvGrpSpPr>
        <p:cNvPr id="1" name=""/>
        <p:cNvGrpSpPr/>
        <p:nvPr/>
      </p:nvGrpSpPr>
      <p:grpSpPr>
        <a:xfrm>
          <a:off x="0" y="0"/>
          <a:ext cx="0" cy="0"/>
          <a:chOff x="0" y="0"/>
          <a:chExt cx="0" cy="0"/>
        </a:xfrm>
      </p:grpSpPr>
      <p:pic>
        <p:nvPicPr>
          <p:cNvPr id="12" name="Picture 11" descr="A white background with a few lines&#10;&#10;Description automatically generated">
            <a:extLst>
              <a:ext uri="{FF2B5EF4-FFF2-40B4-BE49-F238E27FC236}">
                <a16:creationId xmlns:a16="http://schemas.microsoft.com/office/drawing/2014/main" id="{DA269204-260F-DF54-69CE-0CB72C06CF8E}"/>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85F926D8-A75D-EAC1-FC50-585291FC2D34}"/>
              </a:ext>
            </a:extLst>
          </p:cNvPr>
          <p:cNvSpPr>
            <a:spLocks noGrp="1"/>
          </p:cNvSpPr>
          <p:nvPr>
            <p:ph type="body" sz="quarter" idx="14"/>
          </p:nvPr>
        </p:nvSpPr>
        <p:spPr>
          <a:xfrm>
            <a:off x="4731026" y="1621972"/>
            <a:ext cx="6440557" cy="4411432"/>
          </a:xfrm>
        </p:spPr>
        <p:txBody>
          <a:bodyPr>
            <a:normAutofit/>
          </a:bodyPr>
          <a:lstStyle>
            <a:lvl1pPr>
              <a:lnSpc>
                <a:spcPct val="100000"/>
              </a:lnSpc>
              <a:defRPr sz="2000" b="0" i="0">
                <a:latin typeface="Arial" panose="020B0604020202020204" pitchFamily="34" charset="0"/>
                <a:cs typeface="Arial" panose="020B0604020202020204" pitchFamily="34" charset="0"/>
              </a:defRPr>
            </a:lvl1pPr>
            <a:lvl2pPr>
              <a:lnSpc>
                <a:spcPct val="100000"/>
              </a:lnSpc>
              <a:defRPr sz="2000" b="0" i="0">
                <a:latin typeface="Arial" panose="020B0604020202020204" pitchFamily="34" charset="0"/>
                <a:cs typeface="Arial" panose="020B0604020202020204" pitchFamily="34" charset="0"/>
              </a:defRPr>
            </a:lvl2pPr>
            <a:lvl3pPr>
              <a:lnSpc>
                <a:spcPct val="100000"/>
              </a:lnSpc>
              <a:defRPr sz="2000" b="0" i="0">
                <a:latin typeface="Arial" panose="020B0604020202020204" pitchFamily="34" charset="0"/>
                <a:cs typeface="Arial" panose="020B0604020202020204" pitchFamily="34" charset="0"/>
              </a:defRPr>
            </a:lvl3pPr>
            <a:lvl4pPr>
              <a:lnSpc>
                <a:spcPct val="100000"/>
              </a:lnSpc>
              <a:defRPr sz="2000" b="0" i="0">
                <a:latin typeface="Arial" panose="020B0604020202020204" pitchFamily="34" charset="0"/>
                <a:cs typeface="Arial" panose="020B0604020202020204" pitchFamily="34" charset="0"/>
              </a:defRPr>
            </a:lvl4pPr>
            <a:lvl5pPr>
              <a:lnSpc>
                <a:spcPct val="100000"/>
              </a:lnSpc>
              <a:defRPr sz="2000" b="0"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7">
            <a:extLst>
              <a:ext uri="{FF2B5EF4-FFF2-40B4-BE49-F238E27FC236}">
                <a16:creationId xmlns:a16="http://schemas.microsoft.com/office/drawing/2014/main" id="{13122C49-F358-D0F5-AD50-1150AFC7796E}"/>
              </a:ext>
            </a:extLst>
          </p:cNvPr>
          <p:cNvSpPr>
            <a:spLocks noGrp="1"/>
          </p:cNvSpPr>
          <p:nvPr>
            <p:ph type="title"/>
          </p:nvPr>
        </p:nvSpPr>
        <p:spPr>
          <a:xfrm>
            <a:off x="4731026" y="490105"/>
            <a:ext cx="5208104" cy="997527"/>
          </a:xfrm>
        </p:spPr>
        <p:txBody>
          <a:bodyPr>
            <a:normAutofit/>
          </a:bodyPr>
          <a:lstStyle>
            <a:lvl1pPr algn="l">
              <a:defRPr sz="4000" b="1" i="0">
                <a:solidFill>
                  <a:srgbClr val="041E42"/>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3" name="Footer Placeholder 4">
            <a:extLst>
              <a:ext uri="{FF2B5EF4-FFF2-40B4-BE49-F238E27FC236}">
                <a16:creationId xmlns:a16="http://schemas.microsoft.com/office/drawing/2014/main" id="{35E48D70-D447-F38C-7101-7012FE78A1AC}"/>
              </a:ext>
            </a:extLst>
          </p:cNvPr>
          <p:cNvSpPr>
            <a:spLocks noGrp="1"/>
          </p:cNvSpPr>
          <p:nvPr>
            <p:ph type="ftr" sz="quarter" idx="11"/>
          </p:nvPr>
        </p:nvSpPr>
        <p:spPr>
          <a:xfrm>
            <a:off x="4632910" y="6167745"/>
            <a:ext cx="4114800" cy="256910"/>
          </a:xfrm>
          <a:prstGeom prst="rect">
            <a:avLst/>
          </a:prstGeom>
        </p:spPr>
        <p:txBody>
          <a:bodyPr/>
          <a:lstStyle>
            <a:lvl1pPr>
              <a:defRPr sz="1050" b="0" i="0">
                <a:solidFill>
                  <a:schemeClr val="tx1">
                    <a:lumMod val="50000"/>
                    <a:lumOff val="50000"/>
                  </a:schemeClr>
                </a:solidFill>
                <a:latin typeface="Arial" panose="020B0604020202020204" pitchFamily="34" charset="0"/>
                <a:cs typeface="Arial" panose="020B0604020202020204" pitchFamily="34" charset="0"/>
              </a:defRPr>
            </a:lvl1pPr>
          </a:lstStyle>
          <a:p>
            <a:r>
              <a:rPr lang="en-US" err="1"/>
              <a:t>ulster.ac.uk</a:t>
            </a:r>
            <a:r>
              <a:rPr lang="en-US"/>
              <a:t>/</a:t>
            </a:r>
            <a:r>
              <a:rPr lang="en-US" b="1" err="1"/>
              <a:t>epicfuturesni</a:t>
            </a:r>
            <a:endParaRPr lang="en-US" b="1"/>
          </a:p>
        </p:txBody>
      </p:sp>
      <p:cxnSp>
        <p:nvCxnSpPr>
          <p:cNvPr id="9" name="Straight Connector 8">
            <a:extLst>
              <a:ext uri="{FF2B5EF4-FFF2-40B4-BE49-F238E27FC236}">
                <a16:creationId xmlns:a16="http://schemas.microsoft.com/office/drawing/2014/main" id="{1F740557-78CC-4E32-9751-6F399F77084E}"/>
              </a:ext>
            </a:extLst>
          </p:cNvPr>
          <p:cNvCxnSpPr>
            <a:cxnSpLocks/>
          </p:cNvCxnSpPr>
          <p:nvPr userDrawn="1"/>
        </p:nvCxnSpPr>
        <p:spPr>
          <a:xfrm>
            <a:off x="4731026" y="6092687"/>
            <a:ext cx="6440557" cy="0"/>
          </a:xfrm>
          <a:prstGeom prst="line">
            <a:avLst/>
          </a:prstGeom>
          <a:ln/>
        </p:spPr>
        <p:style>
          <a:lnRef idx="1">
            <a:schemeClr val="dk1"/>
          </a:lnRef>
          <a:fillRef idx="0">
            <a:schemeClr val="dk1"/>
          </a:fillRef>
          <a:effectRef idx="0">
            <a:schemeClr val="dk1"/>
          </a:effectRef>
          <a:fontRef idx="minor">
            <a:schemeClr val="tx1"/>
          </a:fontRef>
        </p:style>
      </p:cxnSp>
      <p:sp>
        <p:nvSpPr>
          <p:cNvPr id="10" name="Slide Number Placeholder 5">
            <a:extLst>
              <a:ext uri="{FF2B5EF4-FFF2-40B4-BE49-F238E27FC236}">
                <a16:creationId xmlns:a16="http://schemas.microsoft.com/office/drawing/2014/main" id="{3168296D-5A15-95C5-0FC8-F907A0CAF0E3}"/>
              </a:ext>
            </a:extLst>
          </p:cNvPr>
          <p:cNvSpPr>
            <a:spLocks noGrp="1"/>
          </p:cNvSpPr>
          <p:nvPr>
            <p:ph type="sldNum" sz="quarter" idx="12"/>
          </p:nvPr>
        </p:nvSpPr>
        <p:spPr>
          <a:xfrm>
            <a:off x="8534400" y="6178874"/>
            <a:ext cx="2743200" cy="245780"/>
          </a:xfrm>
          <a:prstGeom prst="rect">
            <a:avLst/>
          </a:prstGeom>
        </p:spPr>
        <p:txBody>
          <a:bodyPr/>
          <a:lstStyle>
            <a:lvl1pPr algn="r">
              <a:defRPr sz="1050" b="0" i="0">
                <a:solidFill>
                  <a:schemeClr val="tx1">
                    <a:lumMod val="50000"/>
                    <a:lumOff val="50000"/>
                  </a:schemeClr>
                </a:solidFill>
                <a:latin typeface="Arial" panose="020B0604020202020204" pitchFamily="34" charset="0"/>
                <a:cs typeface="Arial" panose="020B0604020202020204" pitchFamily="34" charset="0"/>
              </a:defRPr>
            </a:lvl1pPr>
          </a:lstStyle>
          <a:p>
            <a:fld id="{CD6EEE6D-6703-484A-93FA-F15FEC778136}" type="slidenum">
              <a:rPr lang="en-US" smtClean="0"/>
              <a:pPr/>
              <a:t>‹#›</a:t>
            </a:fld>
            <a:endParaRPr lang="en-US"/>
          </a:p>
        </p:txBody>
      </p:sp>
      <p:sp>
        <p:nvSpPr>
          <p:cNvPr id="15" name="Picture Placeholder 14">
            <a:extLst>
              <a:ext uri="{FF2B5EF4-FFF2-40B4-BE49-F238E27FC236}">
                <a16:creationId xmlns:a16="http://schemas.microsoft.com/office/drawing/2014/main" id="{BE24E26E-3F7B-75EA-CD79-316A378548DF}"/>
              </a:ext>
            </a:extLst>
          </p:cNvPr>
          <p:cNvSpPr>
            <a:spLocks noGrp="1"/>
          </p:cNvSpPr>
          <p:nvPr>
            <p:ph type="pic" sz="quarter" idx="15"/>
          </p:nvPr>
        </p:nvSpPr>
        <p:spPr>
          <a:xfrm>
            <a:off x="0" y="0"/>
            <a:ext cx="4503738" cy="6858000"/>
          </a:xfrm>
          <a:solidFill>
            <a:schemeClr val="bg1">
              <a:lumMod val="85000"/>
            </a:schemeClr>
          </a:solidFill>
        </p:spPr>
        <p:txBody>
          <a:bodyPr/>
          <a:lstStyle/>
          <a:p>
            <a:endParaRPr lang="en-US"/>
          </a:p>
        </p:txBody>
      </p:sp>
    </p:spTree>
    <p:extLst>
      <p:ext uri="{BB962C8B-B14F-4D97-AF65-F5344CB8AC3E}">
        <p14:creationId xmlns:p14="http://schemas.microsoft.com/office/powerpoint/2010/main" val="4008814594"/>
      </p:ext>
    </p:extLst>
  </p:cSld>
  <p:clrMapOvr>
    <a:masterClrMapping/>
  </p:clrMapOvr>
  <p:extLst>
    <p:ext uri="{DCECCB84-F9BA-43D5-87BE-67443E8EF086}">
      <p15:sldGuideLst xmlns:p15="http://schemas.microsoft.com/office/powerpoint/2012/main">
        <p15:guide id="1" orient="horz" pos="2160">
          <p15:clr>
            <a:srgbClr val="FBAE40"/>
          </p15:clr>
        </p15:guide>
        <p15:guide id="2" pos="41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ntent slide 1">
    <p:spTree>
      <p:nvGrpSpPr>
        <p:cNvPr id="1" name=""/>
        <p:cNvGrpSpPr/>
        <p:nvPr/>
      </p:nvGrpSpPr>
      <p:grpSpPr>
        <a:xfrm>
          <a:off x="0" y="0"/>
          <a:ext cx="0" cy="0"/>
          <a:chOff x="0" y="0"/>
          <a:chExt cx="0" cy="0"/>
        </a:xfrm>
      </p:grpSpPr>
      <p:pic>
        <p:nvPicPr>
          <p:cNvPr id="12" name="Picture 11" descr="A white background with a few lines&#10;&#10;Description automatically generated">
            <a:extLst>
              <a:ext uri="{FF2B5EF4-FFF2-40B4-BE49-F238E27FC236}">
                <a16:creationId xmlns:a16="http://schemas.microsoft.com/office/drawing/2014/main" id="{DA269204-260F-DF54-69CE-0CB72C06CF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85F926D8-A75D-EAC1-FC50-585291FC2D34}"/>
              </a:ext>
            </a:extLst>
          </p:cNvPr>
          <p:cNvSpPr>
            <a:spLocks noGrp="1"/>
          </p:cNvSpPr>
          <p:nvPr>
            <p:ph type="body" sz="quarter" idx="14"/>
          </p:nvPr>
        </p:nvSpPr>
        <p:spPr>
          <a:xfrm>
            <a:off x="1001814" y="1621972"/>
            <a:ext cx="10169770" cy="4411432"/>
          </a:xfrm>
        </p:spPr>
        <p:txBody>
          <a:bodyPr>
            <a:normAutofit/>
          </a:bodyPr>
          <a:lstStyle>
            <a:lvl1pPr>
              <a:lnSpc>
                <a:spcPct val="100000"/>
              </a:lnSpc>
              <a:defRPr sz="2000" b="0" i="0">
                <a:latin typeface="Arial" panose="020B0604020202020204" pitchFamily="34" charset="0"/>
                <a:cs typeface="Arial" panose="020B0604020202020204" pitchFamily="34" charset="0"/>
              </a:defRPr>
            </a:lvl1pPr>
            <a:lvl2pPr>
              <a:lnSpc>
                <a:spcPct val="100000"/>
              </a:lnSpc>
              <a:defRPr sz="2000" b="0" i="0">
                <a:latin typeface="Arial" panose="020B0604020202020204" pitchFamily="34" charset="0"/>
                <a:cs typeface="Arial" panose="020B0604020202020204" pitchFamily="34" charset="0"/>
              </a:defRPr>
            </a:lvl2pPr>
            <a:lvl3pPr>
              <a:lnSpc>
                <a:spcPct val="100000"/>
              </a:lnSpc>
              <a:defRPr sz="2000" b="0" i="0">
                <a:latin typeface="Arial" panose="020B0604020202020204" pitchFamily="34" charset="0"/>
                <a:cs typeface="Arial" panose="020B0604020202020204" pitchFamily="34" charset="0"/>
              </a:defRPr>
            </a:lvl3pPr>
            <a:lvl4pPr>
              <a:lnSpc>
                <a:spcPct val="100000"/>
              </a:lnSpc>
              <a:defRPr sz="2000" b="0" i="0">
                <a:latin typeface="Arial" panose="020B0604020202020204" pitchFamily="34" charset="0"/>
                <a:cs typeface="Arial" panose="020B0604020202020204" pitchFamily="34" charset="0"/>
              </a:defRPr>
            </a:lvl4pPr>
            <a:lvl5pPr>
              <a:lnSpc>
                <a:spcPct val="100000"/>
              </a:lnSpc>
              <a:defRPr sz="2000" b="0" i="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7">
            <a:extLst>
              <a:ext uri="{FF2B5EF4-FFF2-40B4-BE49-F238E27FC236}">
                <a16:creationId xmlns:a16="http://schemas.microsoft.com/office/drawing/2014/main" id="{13122C49-F358-D0F5-AD50-1150AFC7796E}"/>
              </a:ext>
            </a:extLst>
          </p:cNvPr>
          <p:cNvSpPr>
            <a:spLocks noGrp="1"/>
          </p:cNvSpPr>
          <p:nvPr>
            <p:ph type="title"/>
          </p:nvPr>
        </p:nvSpPr>
        <p:spPr>
          <a:xfrm>
            <a:off x="1001814" y="490105"/>
            <a:ext cx="7331103" cy="997527"/>
          </a:xfrm>
        </p:spPr>
        <p:txBody>
          <a:bodyPr>
            <a:normAutofit/>
          </a:bodyPr>
          <a:lstStyle>
            <a:lvl1pPr algn="l">
              <a:defRPr sz="4000" b="1" i="0">
                <a:solidFill>
                  <a:srgbClr val="041E42"/>
                </a:solidFill>
                <a:latin typeface="Arial" panose="020B0604020202020204" pitchFamily="34" charset="0"/>
                <a:cs typeface="Arial" panose="020B0604020202020204" pitchFamily="34" charset="0"/>
              </a:defRPr>
            </a:lvl1pPr>
          </a:lstStyle>
          <a:p>
            <a:r>
              <a:rPr lang="en-GB"/>
              <a:t>Click to edit Master title style</a:t>
            </a:r>
            <a:endParaRPr lang="en-US"/>
          </a:p>
        </p:txBody>
      </p:sp>
      <p:cxnSp>
        <p:nvCxnSpPr>
          <p:cNvPr id="4" name="Straight Connector 3">
            <a:extLst>
              <a:ext uri="{FF2B5EF4-FFF2-40B4-BE49-F238E27FC236}">
                <a16:creationId xmlns:a16="http://schemas.microsoft.com/office/drawing/2014/main" id="{D65CCC3F-BFF9-E0C1-3D51-601BD449DDF9}"/>
              </a:ext>
            </a:extLst>
          </p:cNvPr>
          <p:cNvCxnSpPr/>
          <p:nvPr userDrawn="1"/>
        </p:nvCxnSpPr>
        <p:spPr>
          <a:xfrm>
            <a:off x="1001814" y="6092687"/>
            <a:ext cx="10169769" cy="0"/>
          </a:xfrm>
          <a:prstGeom prst="line">
            <a:avLst/>
          </a:prstGeom>
          <a:ln/>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44D3C397-C2BC-665C-4BBC-F30BFB48EA0A}"/>
              </a:ext>
            </a:extLst>
          </p:cNvPr>
          <p:cNvSpPr>
            <a:spLocks noGrp="1"/>
          </p:cNvSpPr>
          <p:nvPr>
            <p:ph type="sldNum" sz="quarter" idx="12"/>
          </p:nvPr>
        </p:nvSpPr>
        <p:spPr>
          <a:xfrm>
            <a:off x="8534400" y="6178874"/>
            <a:ext cx="2743200" cy="245780"/>
          </a:xfrm>
          <a:prstGeom prst="rect">
            <a:avLst/>
          </a:prstGeom>
        </p:spPr>
        <p:txBody>
          <a:bodyPr/>
          <a:lstStyle>
            <a:lvl1pPr algn="r">
              <a:defRPr sz="1050" b="0" i="0">
                <a:solidFill>
                  <a:schemeClr val="tx1">
                    <a:lumMod val="50000"/>
                    <a:lumOff val="50000"/>
                  </a:schemeClr>
                </a:solidFill>
                <a:latin typeface="Arial" panose="020B0604020202020204" pitchFamily="34" charset="0"/>
                <a:cs typeface="Arial" panose="020B0604020202020204" pitchFamily="34" charset="0"/>
              </a:defRPr>
            </a:lvl1pPr>
          </a:lstStyle>
          <a:p>
            <a:fld id="{CD6EEE6D-6703-484A-93FA-F15FEC778136}" type="slidenum">
              <a:rPr lang="en-US" smtClean="0"/>
              <a:pPr/>
              <a:t>‹#›</a:t>
            </a:fld>
            <a:endParaRPr lang="en-US"/>
          </a:p>
        </p:txBody>
      </p:sp>
      <p:sp>
        <p:nvSpPr>
          <p:cNvPr id="13" name="Footer Placeholder 4">
            <a:extLst>
              <a:ext uri="{FF2B5EF4-FFF2-40B4-BE49-F238E27FC236}">
                <a16:creationId xmlns:a16="http://schemas.microsoft.com/office/drawing/2014/main" id="{35E48D70-D447-F38C-7101-7012FE78A1AC}"/>
              </a:ext>
            </a:extLst>
          </p:cNvPr>
          <p:cNvSpPr>
            <a:spLocks noGrp="1"/>
          </p:cNvSpPr>
          <p:nvPr>
            <p:ph type="ftr" sz="quarter" idx="11"/>
          </p:nvPr>
        </p:nvSpPr>
        <p:spPr>
          <a:xfrm>
            <a:off x="909050" y="6167745"/>
            <a:ext cx="4114800" cy="256910"/>
          </a:xfrm>
          <a:prstGeom prst="rect">
            <a:avLst/>
          </a:prstGeom>
        </p:spPr>
        <p:txBody>
          <a:bodyPr/>
          <a:lstStyle>
            <a:lvl1pPr>
              <a:defRPr sz="1050" b="0" i="0">
                <a:solidFill>
                  <a:schemeClr val="tx1">
                    <a:lumMod val="50000"/>
                    <a:lumOff val="50000"/>
                  </a:schemeClr>
                </a:solidFill>
                <a:latin typeface="Arial" panose="020B0604020202020204" pitchFamily="34" charset="0"/>
                <a:cs typeface="Arial" panose="020B0604020202020204" pitchFamily="34" charset="0"/>
              </a:defRPr>
            </a:lvl1pPr>
          </a:lstStyle>
          <a:p>
            <a:r>
              <a:rPr lang="en-US" err="1"/>
              <a:t>ulster.ac.uk</a:t>
            </a:r>
            <a:r>
              <a:rPr lang="en-US"/>
              <a:t>/</a:t>
            </a:r>
            <a:r>
              <a:rPr lang="en-US" b="1" err="1"/>
              <a:t>epicfuturesni</a:t>
            </a:r>
            <a:endParaRPr lang="en-US" b="1"/>
          </a:p>
        </p:txBody>
      </p:sp>
    </p:spTree>
    <p:extLst>
      <p:ext uri="{BB962C8B-B14F-4D97-AF65-F5344CB8AC3E}">
        <p14:creationId xmlns:p14="http://schemas.microsoft.com/office/powerpoint/2010/main" val="3370554533"/>
      </p:ext>
    </p:extLst>
  </p:cSld>
  <p:clrMapOvr>
    <a:masterClrMapping/>
  </p:clrMapOvr>
  <p:extLst>
    <p:ext uri="{DCECCB84-F9BA-43D5-87BE-67443E8EF086}">
      <p15:sldGuideLst xmlns:p15="http://schemas.microsoft.com/office/powerpoint/2012/main">
        <p15:guide id="1" orient="horz" pos="2160">
          <p15:clr>
            <a:srgbClr val="FBAE40"/>
          </p15:clr>
        </p15:guide>
        <p15:guide id="2" pos="41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41E42"/>
        </a:solidFill>
        <a:effectLst/>
      </p:bgPr>
    </p:bg>
    <p:spTree>
      <p:nvGrpSpPr>
        <p:cNvPr id="1" name=""/>
        <p:cNvGrpSpPr/>
        <p:nvPr/>
      </p:nvGrpSpPr>
      <p:grpSpPr>
        <a:xfrm>
          <a:off x="0" y="0"/>
          <a:ext cx="0" cy="0"/>
          <a:chOff x="0" y="0"/>
          <a:chExt cx="0" cy="0"/>
        </a:xfrm>
      </p:grpSpPr>
      <p:pic>
        <p:nvPicPr>
          <p:cNvPr id="8" name="Picture 7" descr="A blue background with white lines&#10;&#10;Description automatically generated">
            <a:extLst>
              <a:ext uri="{FF2B5EF4-FFF2-40B4-BE49-F238E27FC236}">
                <a16:creationId xmlns:a16="http://schemas.microsoft.com/office/drawing/2014/main" id="{15978ED4-9F85-2DAB-10E6-D2951006AB3F}"/>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4" name="Title 1">
            <a:extLst>
              <a:ext uri="{FF2B5EF4-FFF2-40B4-BE49-F238E27FC236}">
                <a16:creationId xmlns:a16="http://schemas.microsoft.com/office/drawing/2014/main" id="{874C0453-3746-0A7F-5AD8-5DC051FF9DB8}"/>
              </a:ext>
            </a:extLst>
          </p:cNvPr>
          <p:cNvSpPr>
            <a:spLocks noGrp="1"/>
          </p:cNvSpPr>
          <p:nvPr>
            <p:ph type="title" hasCustomPrompt="1"/>
          </p:nvPr>
        </p:nvSpPr>
        <p:spPr>
          <a:xfrm>
            <a:off x="1001814" y="2828905"/>
            <a:ext cx="6999186" cy="1391911"/>
          </a:xfrm>
        </p:spPr>
        <p:txBody>
          <a:bodyPr anchor="ctr">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a:t>Insert Title</a:t>
            </a:r>
          </a:p>
        </p:txBody>
      </p:sp>
    </p:spTree>
    <p:extLst>
      <p:ext uri="{BB962C8B-B14F-4D97-AF65-F5344CB8AC3E}">
        <p14:creationId xmlns:p14="http://schemas.microsoft.com/office/powerpoint/2010/main" val="248911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5955B-4915-380B-7446-F014F341BD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0BB968-7216-62A3-DCC8-D461B6A7F0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D38972-B653-4324-BA1B-ABEBF4B9F18B}"/>
              </a:ext>
            </a:extLst>
          </p:cNvPr>
          <p:cNvSpPr>
            <a:spLocks noGrp="1"/>
          </p:cNvSpPr>
          <p:nvPr>
            <p:ph type="dt" sz="half" idx="10"/>
          </p:nvPr>
        </p:nvSpPr>
        <p:spPr/>
        <p:txBody>
          <a:bodyPr/>
          <a:lstStyle/>
          <a:p>
            <a:fld id="{DE2D78B0-75EC-41CA-B5F2-FE5D8012845A}" type="datetimeFigureOut">
              <a:rPr lang="en-GB" smtClean="0"/>
              <a:t>04/08/2025</a:t>
            </a:fld>
            <a:endParaRPr lang="en-GB"/>
          </a:p>
        </p:txBody>
      </p:sp>
      <p:sp>
        <p:nvSpPr>
          <p:cNvPr id="5" name="Footer Placeholder 4">
            <a:extLst>
              <a:ext uri="{FF2B5EF4-FFF2-40B4-BE49-F238E27FC236}">
                <a16:creationId xmlns:a16="http://schemas.microsoft.com/office/drawing/2014/main" id="{477D0219-76B7-EEDA-85A8-63DF6962B7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339121-AB87-4F64-87E2-43369213783A}"/>
              </a:ext>
            </a:extLst>
          </p:cNvPr>
          <p:cNvSpPr>
            <a:spLocks noGrp="1"/>
          </p:cNvSpPr>
          <p:nvPr>
            <p:ph type="sldNum" sz="quarter" idx="12"/>
          </p:nvPr>
        </p:nvSpPr>
        <p:spPr/>
        <p:txBody>
          <a:bodyPr/>
          <a:lstStyle/>
          <a:p>
            <a:fld id="{4A4B0333-1365-456E-AAE5-170C1D426AE5}" type="slidenum">
              <a:rPr lang="en-GB" smtClean="0"/>
              <a:t>‹#›</a:t>
            </a:fld>
            <a:endParaRPr lang="en-GB"/>
          </a:p>
        </p:txBody>
      </p:sp>
    </p:spTree>
    <p:extLst>
      <p:ext uri="{BB962C8B-B14F-4D97-AF65-F5344CB8AC3E}">
        <p14:creationId xmlns:p14="http://schemas.microsoft.com/office/powerpoint/2010/main" val="1400036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B7BD-F1D4-C21B-9477-FA31D2BED3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C7F5AAE-9365-0B96-B866-C23C5CEBD9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D2FD9-BEF4-2A86-7C05-4C3CFF99F964}"/>
              </a:ext>
            </a:extLst>
          </p:cNvPr>
          <p:cNvSpPr>
            <a:spLocks noGrp="1"/>
          </p:cNvSpPr>
          <p:nvPr>
            <p:ph type="dt" sz="half" idx="10"/>
          </p:nvPr>
        </p:nvSpPr>
        <p:spPr/>
        <p:txBody>
          <a:bodyPr/>
          <a:lstStyle/>
          <a:p>
            <a:fld id="{DE2D78B0-75EC-41CA-B5F2-FE5D8012845A}" type="datetimeFigureOut">
              <a:rPr lang="en-GB" smtClean="0"/>
              <a:t>04/08/2025</a:t>
            </a:fld>
            <a:endParaRPr lang="en-GB"/>
          </a:p>
        </p:txBody>
      </p:sp>
      <p:sp>
        <p:nvSpPr>
          <p:cNvPr id="5" name="Footer Placeholder 4">
            <a:extLst>
              <a:ext uri="{FF2B5EF4-FFF2-40B4-BE49-F238E27FC236}">
                <a16:creationId xmlns:a16="http://schemas.microsoft.com/office/drawing/2014/main" id="{D94AD749-A0A6-FDC1-BF95-1C1968D3AB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DE056E-E12C-9EAF-9B16-51ED540C2D54}"/>
              </a:ext>
            </a:extLst>
          </p:cNvPr>
          <p:cNvSpPr>
            <a:spLocks noGrp="1"/>
          </p:cNvSpPr>
          <p:nvPr>
            <p:ph type="sldNum" sz="quarter" idx="12"/>
          </p:nvPr>
        </p:nvSpPr>
        <p:spPr/>
        <p:txBody>
          <a:bodyPr/>
          <a:lstStyle/>
          <a:p>
            <a:fld id="{4A4B0333-1365-456E-AAE5-170C1D426AE5}" type="slidenum">
              <a:rPr lang="en-GB" smtClean="0"/>
              <a:t>‹#›</a:t>
            </a:fld>
            <a:endParaRPr lang="en-GB"/>
          </a:p>
        </p:txBody>
      </p:sp>
    </p:spTree>
    <p:extLst>
      <p:ext uri="{BB962C8B-B14F-4D97-AF65-F5344CB8AC3E}">
        <p14:creationId xmlns:p14="http://schemas.microsoft.com/office/powerpoint/2010/main" val="3089774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3BCFD-A30B-8E91-1696-F000AAE7DD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02B367-4D90-E60A-6719-FAB37ECD68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9BEE85-B95F-4840-C263-00DC10B916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E4FA8D-EF28-B0AE-2F27-9851580106D4}"/>
              </a:ext>
            </a:extLst>
          </p:cNvPr>
          <p:cNvSpPr>
            <a:spLocks noGrp="1"/>
          </p:cNvSpPr>
          <p:nvPr>
            <p:ph type="dt" sz="half" idx="10"/>
          </p:nvPr>
        </p:nvSpPr>
        <p:spPr/>
        <p:txBody>
          <a:bodyPr/>
          <a:lstStyle/>
          <a:p>
            <a:fld id="{DE2D78B0-75EC-41CA-B5F2-FE5D8012845A}" type="datetimeFigureOut">
              <a:rPr lang="en-GB" smtClean="0"/>
              <a:t>04/08/2025</a:t>
            </a:fld>
            <a:endParaRPr lang="en-GB"/>
          </a:p>
        </p:txBody>
      </p:sp>
      <p:sp>
        <p:nvSpPr>
          <p:cNvPr id="6" name="Footer Placeholder 5">
            <a:extLst>
              <a:ext uri="{FF2B5EF4-FFF2-40B4-BE49-F238E27FC236}">
                <a16:creationId xmlns:a16="http://schemas.microsoft.com/office/drawing/2014/main" id="{D35EE8EF-D7DB-834B-0361-53E9BDC845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9398F-A882-F1EB-C8C1-62455ADE075B}"/>
              </a:ext>
            </a:extLst>
          </p:cNvPr>
          <p:cNvSpPr>
            <a:spLocks noGrp="1"/>
          </p:cNvSpPr>
          <p:nvPr>
            <p:ph type="sldNum" sz="quarter" idx="12"/>
          </p:nvPr>
        </p:nvSpPr>
        <p:spPr/>
        <p:txBody>
          <a:bodyPr/>
          <a:lstStyle/>
          <a:p>
            <a:fld id="{4A4B0333-1365-456E-AAE5-170C1D426AE5}" type="slidenum">
              <a:rPr lang="en-GB" smtClean="0"/>
              <a:t>‹#›</a:t>
            </a:fld>
            <a:endParaRPr lang="en-GB"/>
          </a:p>
        </p:txBody>
      </p:sp>
    </p:spTree>
    <p:extLst>
      <p:ext uri="{BB962C8B-B14F-4D97-AF65-F5344CB8AC3E}">
        <p14:creationId xmlns:p14="http://schemas.microsoft.com/office/powerpoint/2010/main" val="416739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7A77-058E-393C-F7D0-577A4161443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E422616-0D92-0F6F-F844-83CFC13916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335126-835D-6385-310E-9B1932E0F1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732C680-5EFC-9679-40D2-92AA34F6DE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8EC004-D04B-26BB-BF53-1A224D4D15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0DDA1E-0598-D403-69E1-81FB08CC1A0C}"/>
              </a:ext>
            </a:extLst>
          </p:cNvPr>
          <p:cNvSpPr>
            <a:spLocks noGrp="1"/>
          </p:cNvSpPr>
          <p:nvPr>
            <p:ph type="dt" sz="half" idx="10"/>
          </p:nvPr>
        </p:nvSpPr>
        <p:spPr/>
        <p:txBody>
          <a:bodyPr/>
          <a:lstStyle/>
          <a:p>
            <a:fld id="{DE2D78B0-75EC-41CA-B5F2-FE5D8012845A}" type="datetimeFigureOut">
              <a:rPr lang="en-GB" smtClean="0"/>
              <a:t>04/08/2025</a:t>
            </a:fld>
            <a:endParaRPr lang="en-GB"/>
          </a:p>
        </p:txBody>
      </p:sp>
      <p:sp>
        <p:nvSpPr>
          <p:cNvPr id="8" name="Footer Placeholder 7">
            <a:extLst>
              <a:ext uri="{FF2B5EF4-FFF2-40B4-BE49-F238E27FC236}">
                <a16:creationId xmlns:a16="http://schemas.microsoft.com/office/drawing/2014/main" id="{7849A104-A87B-CC06-E3DD-E3B1C0F2174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6CC079B-33E9-ACAF-DCFA-03AF2A77AE68}"/>
              </a:ext>
            </a:extLst>
          </p:cNvPr>
          <p:cNvSpPr>
            <a:spLocks noGrp="1"/>
          </p:cNvSpPr>
          <p:nvPr>
            <p:ph type="sldNum" sz="quarter" idx="12"/>
          </p:nvPr>
        </p:nvSpPr>
        <p:spPr/>
        <p:txBody>
          <a:bodyPr/>
          <a:lstStyle/>
          <a:p>
            <a:fld id="{4A4B0333-1365-456E-AAE5-170C1D426AE5}" type="slidenum">
              <a:rPr lang="en-GB" smtClean="0"/>
              <a:t>‹#›</a:t>
            </a:fld>
            <a:endParaRPr lang="en-GB"/>
          </a:p>
        </p:txBody>
      </p:sp>
    </p:spTree>
    <p:extLst>
      <p:ext uri="{BB962C8B-B14F-4D97-AF65-F5344CB8AC3E}">
        <p14:creationId xmlns:p14="http://schemas.microsoft.com/office/powerpoint/2010/main" val="2046325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4E86-30B1-39D1-774B-961738FF0B7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DCB73-A846-8C56-0EDB-52DAFDE5989D}"/>
              </a:ext>
            </a:extLst>
          </p:cNvPr>
          <p:cNvSpPr>
            <a:spLocks noGrp="1"/>
          </p:cNvSpPr>
          <p:nvPr>
            <p:ph type="dt" sz="half" idx="10"/>
          </p:nvPr>
        </p:nvSpPr>
        <p:spPr/>
        <p:txBody>
          <a:bodyPr/>
          <a:lstStyle/>
          <a:p>
            <a:fld id="{DE2D78B0-75EC-41CA-B5F2-FE5D8012845A}" type="datetimeFigureOut">
              <a:rPr lang="en-GB" smtClean="0"/>
              <a:t>04/08/2025</a:t>
            </a:fld>
            <a:endParaRPr lang="en-GB"/>
          </a:p>
        </p:txBody>
      </p:sp>
      <p:sp>
        <p:nvSpPr>
          <p:cNvPr id="4" name="Footer Placeholder 3">
            <a:extLst>
              <a:ext uri="{FF2B5EF4-FFF2-40B4-BE49-F238E27FC236}">
                <a16:creationId xmlns:a16="http://schemas.microsoft.com/office/drawing/2014/main" id="{DCB42B41-19E1-1AA3-91E1-CBAB7CF918F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ED527FC-A933-B3E3-7778-7344A042651D}"/>
              </a:ext>
            </a:extLst>
          </p:cNvPr>
          <p:cNvSpPr>
            <a:spLocks noGrp="1"/>
          </p:cNvSpPr>
          <p:nvPr>
            <p:ph type="sldNum" sz="quarter" idx="12"/>
          </p:nvPr>
        </p:nvSpPr>
        <p:spPr/>
        <p:txBody>
          <a:bodyPr/>
          <a:lstStyle/>
          <a:p>
            <a:fld id="{4A4B0333-1365-456E-AAE5-170C1D426AE5}" type="slidenum">
              <a:rPr lang="en-GB" smtClean="0"/>
              <a:t>‹#›</a:t>
            </a:fld>
            <a:endParaRPr lang="en-GB"/>
          </a:p>
        </p:txBody>
      </p:sp>
    </p:spTree>
    <p:extLst>
      <p:ext uri="{BB962C8B-B14F-4D97-AF65-F5344CB8AC3E}">
        <p14:creationId xmlns:p14="http://schemas.microsoft.com/office/powerpoint/2010/main" val="80641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A8AB8C-37AD-B44E-3CC0-1600BA97A283}"/>
              </a:ext>
            </a:extLst>
          </p:cNvPr>
          <p:cNvSpPr>
            <a:spLocks noGrp="1"/>
          </p:cNvSpPr>
          <p:nvPr>
            <p:ph type="dt" sz="half" idx="10"/>
          </p:nvPr>
        </p:nvSpPr>
        <p:spPr/>
        <p:txBody>
          <a:bodyPr/>
          <a:lstStyle/>
          <a:p>
            <a:fld id="{DE2D78B0-75EC-41CA-B5F2-FE5D8012845A}" type="datetimeFigureOut">
              <a:rPr lang="en-GB" smtClean="0"/>
              <a:t>04/08/2025</a:t>
            </a:fld>
            <a:endParaRPr lang="en-GB"/>
          </a:p>
        </p:txBody>
      </p:sp>
      <p:sp>
        <p:nvSpPr>
          <p:cNvPr id="3" name="Footer Placeholder 2">
            <a:extLst>
              <a:ext uri="{FF2B5EF4-FFF2-40B4-BE49-F238E27FC236}">
                <a16:creationId xmlns:a16="http://schemas.microsoft.com/office/drawing/2014/main" id="{CC8A7DE1-47A2-5726-62EF-860CC37382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78241C-B17E-9F98-DC18-990544A47E6E}"/>
              </a:ext>
            </a:extLst>
          </p:cNvPr>
          <p:cNvSpPr>
            <a:spLocks noGrp="1"/>
          </p:cNvSpPr>
          <p:nvPr>
            <p:ph type="sldNum" sz="quarter" idx="12"/>
          </p:nvPr>
        </p:nvSpPr>
        <p:spPr/>
        <p:txBody>
          <a:bodyPr/>
          <a:lstStyle/>
          <a:p>
            <a:fld id="{4A4B0333-1365-456E-AAE5-170C1D426AE5}" type="slidenum">
              <a:rPr lang="en-GB" smtClean="0"/>
              <a:t>‹#›</a:t>
            </a:fld>
            <a:endParaRPr lang="en-GB"/>
          </a:p>
        </p:txBody>
      </p:sp>
    </p:spTree>
    <p:extLst>
      <p:ext uri="{BB962C8B-B14F-4D97-AF65-F5344CB8AC3E}">
        <p14:creationId xmlns:p14="http://schemas.microsoft.com/office/powerpoint/2010/main" val="336732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E23ED-6AF8-EE45-C796-357E38BA2E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D8181B6-CC0A-B69C-1F4C-45BF9E081E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18D013-C524-4E26-13BA-16C2A4A95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92585-8404-EC1E-2304-0271A533CF85}"/>
              </a:ext>
            </a:extLst>
          </p:cNvPr>
          <p:cNvSpPr>
            <a:spLocks noGrp="1"/>
          </p:cNvSpPr>
          <p:nvPr>
            <p:ph type="dt" sz="half" idx="10"/>
          </p:nvPr>
        </p:nvSpPr>
        <p:spPr/>
        <p:txBody>
          <a:bodyPr/>
          <a:lstStyle/>
          <a:p>
            <a:fld id="{DE2D78B0-75EC-41CA-B5F2-FE5D8012845A}" type="datetimeFigureOut">
              <a:rPr lang="en-GB" smtClean="0"/>
              <a:t>04/08/2025</a:t>
            </a:fld>
            <a:endParaRPr lang="en-GB"/>
          </a:p>
        </p:txBody>
      </p:sp>
      <p:sp>
        <p:nvSpPr>
          <p:cNvPr id="6" name="Footer Placeholder 5">
            <a:extLst>
              <a:ext uri="{FF2B5EF4-FFF2-40B4-BE49-F238E27FC236}">
                <a16:creationId xmlns:a16="http://schemas.microsoft.com/office/drawing/2014/main" id="{F57090EF-E804-3BD3-F750-5127BC5634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24600E-22BF-967C-DDE3-5B7A91C99FFF}"/>
              </a:ext>
            </a:extLst>
          </p:cNvPr>
          <p:cNvSpPr>
            <a:spLocks noGrp="1"/>
          </p:cNvSpPr>
          <p:nvPr>
            <p:ph type="sldNum" sz="quarter" idx="12"/>
          </p:nvPr>
        </p:nvSpPr>
        <p:spPr/>
        <p:txBody>
          <a:bodyPr/>
          <a:lstStyle/>
          <a:p>
            <a:fld id="{4A4B0333-1365-456E-AAE5-170C1D426AE5}" type="slidenum">
              <a:rPr lang="en-GB" smtClean="0"/>
              <a:t>‹#›</a:t>
            </a:fld>
            <a:endParaRPr lang="en-GB"/>
          </a:p>
        </p:txBody>
      </p:sp>
    </p:spTree>
    <p:extLst>
      <p:ext uri="{BB962C8B-B14F-4D97-AF65-F5344CB8AC3E}">
        <p14:creationId xmlns:p14="http://schemas.microsoft.com/office/powerpoint/2010/main" val="800768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0CE5F-5ECC-DB30-96C7-E24623610E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C53CDE-BA0C-A108-2B4F-018D106E61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886FE7-4ADC-0C35-1301-B8A50D279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2D5073-7604-C613-7D45-D84D04F2CB27}"/>
              </a:ext>
            </a:extLst>
          </p:cNvPr>
          <p:cNvSpPr>
            <a:spLocks noGrp="1"/>
          </p:cNvSpPr>
          <p:nvPr>
            <p:ph type="dt" sz="half" idx="10"/>
          </p:nvPr>
        </p:nvSpPr>
        <p:spPr/>
        <p:txBody>
          <a:bodyPr/>
          <a:lstStyle/>
          <a:p>
            <a:fld id="{DE2D78B0-75EC-41CA-B5F2-FE5D8012845A}" type="datetimeFigureOut">
              <a:rPr lang="en-GB" smtClean="0"/>
              <a:t>04/08/2025</a:t>
            </a:fld>
            <a:endParaRPr lang="en-GB"/>
          </a:p>
        </p:txBody>
      </p:sp>
      <p:sp>
        <p:nvSpPr>
          <p:cNvPr id="6" name="Footer Placeholder 5">
            <a:extLst>
              <a:ext uri="{FF2B5EF4-FFF2-40B4-BE49-F238E27FC236}">
                <a16:creationId xmlns:a16="http://schemas.microsoft.com/office/drawing/2014/main" id="{5C87F622-BFF1-CA8E-041A-B8B8807C48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327AB7-63C2-748F-FED8-51601A0EE060}"/>
              </a:ext>
            </a:extLst>
          </p:cNvPr>
          <p:cNvSpPr>
            <a:spLocks noGrp="1"/>
          </p:cNvSpPr>
          <p:nvPr>
            <p:ph type="sldNum" sz="quarter" idx="12"/>
          </p:nvPr>
        </p:nvSpPr>
        <p:spPr/>
        <p:txBody>
          <a:bodyPr/>
          <a:lstStyle/>
          <a:p>
            <a:fld id="{4A4B0333-1365-456E-AAE5-170C1D426AE5}" type="slidenum">
              <a:rPr lang="en-GB" smtClean="0"/>
              <a:t>‹#›</a:t>
            </a:fld>
            <a:endParaRPr lang="en-GB"/>
          </a:p>
        </p:txBody>
      </p:sp>
    </p:spTree>
    <p:extLst>
      <p:ext uri="{BB962C8B-B14F-4D97-AF65-F5344CB8AC3E}">
        <p14:creationId xmlns:p14="http://schemas.microsoft.com/office/powerpoint/2010/main" val="268418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DEBD97-DB1B-5EC9-7B21-FD80CA3C1F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2468F7A-1EAA-8ACD-42A5-445BD2799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B516FC-C060-ECDF-33E9-4B30E1F8A6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D78B0-75EC-41CA-B5F2-FE5D8012845A}" type="datetimeFigureOut">
              <a:rPr lang="en-GB" smtClean="0"/>
              <a:t>04/08/2025</a:t>
            </a:fld>
            <a:endParaRPr lang="en-GB"/>
          </a:p>
        </p:txBody>
      </p:sp>
      <p:sp>
        <p:nvSpPr>
          <p:cNvPr id="5" name="Footer Placeholder 4">
            <a:extLst>
              <a:ext uri="{FF2B5EF4-FFF2-40B4-BE49-F238E27FC236}">
                <a16:creationId xmlns:a16="http://schemas.microsoft.com/office/drawing/2014/main" id="{B6657972-C882-F25F-47D0-7322E4BCBF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31C7C6-1776-A1A2-BA39-85B2CCB08F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B0333-1365-456E-AAE5-170C1D426AE5}" type="slidenum">
              <a:rPr lang="en-GB" smtClean="0"/>
              <a:t>‹#›</a:t>
            </a:fld>
            <a:endParaRPr lang="en-GB"/>
          </a:p>
        </p:txBody>
      </p:sp>
    </p:spTree>
    <p:extLst>
      <p:ext uri="{BB962C8B-B14F-4D97-AF65-F5344CB8AC3E}">
        <p14:creationId xmlns:p14="http://schemas.microsoft.com/office/powerpoint/2010/main" val="2161666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epicfuturesni.org/phase-2-cal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EPICFutures@ulster.ac.uk"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EPICFutures@ulster.ac.uk" TargetMode="External"/><Relationship Id="rId2" Type="http://schemas.openxmlformats.org/officeDocument/2006/relationships/hyperlink" Target="mailto:k.miller@ulster.ac.uk" TargetMode="Externa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ukri.org/councils/esrc/impact-toolkit-for-economic-and-social-sciences/defining-impac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C8CE5-70C2-6AB5-EB0E-45E32AD8BA24}"/>
              </a:ext>
            </a:extLst>
          </p:cNvPr>
          <p:cNvSpPr>
            <a:spLocks noGrp="1"/>
          </p:cNvSpPr>
          <p:nvPr>
            <p:ph type="title"/>
          </p:nvPr>
        </p:nvSpPr>
        <p:spPr>
          <a:xfrm>
            <a:off x="1046922" y="2989256"/>
            <a:ext cx="5393636" cy="1741770"/>
          </a:xfrm>
        </p:spPr>
        <p:txBody>
          <a:bodyPr anchor="t">
            <a:normAutofit fontScale="90000"/>
          </a:bodyPr>
          <a:lstStyle/>
          <a:p>
            <a:r>
              <a:rPr lang="en-US" sz="5400" dirty="0">
                <a:latin typeface="Aptos" panose="020B0004020202020204" pitchFamily="34" charset="0"/>
              </a:rPr>
              <a:t>Policy Commissioning Fund Phase 2</a:t>
            </a:r>
            <a:br>
              <a:rPr lang="en-US" sz="5400" dirty="0">
                <a:latin typeface="Aptos" panose="020B0004020202020204" pitchFamily="34" charset="0"/>
              </a:rPr>
            </a:br>
            <a:br>
              <a:rPr lang="en-US" sz="2800" dirty="0"/>
            </a:br>
            <a:br>
              <a:rPr lang="en-US" sz="2800" dirty="0"/>
            </a:br>
            <a:endParaRPr lang="en-US" sz="2800" dirty="0"/>
          </a:p>
        </p:txBody>
      </p:sp>
      <p:sp>
        <p:nvSpPr>
          <p:cNvPr id="4" name="Text Placeholder 3">
            <a:extLst>
              <a:ext uri="{FF2B5EF4-FFF2-40B4-BE49-F238E27FC236}">
                <a16:creationId xmlns:a16="http://schemas.microsoft.com/office/drawing/2014/main" id="{2D7B0A11-578D-FE72-73CB-4FB8907230B7}"/>
              </a:ext>
            </a:extLst>
          </p:cNvPr>
          <p:cNvSpPr>
            <a:spLocks noGrp="1"/>
          </p:cNvSpPr>
          <p:nvPr>
            <p:ph type="body" sz="quarter" idx="11"/>
          </p:nvPr>
        </p:nvSpPr>
        <p:spPr>
          <a:xfrm>
            <a:off x="1046162" y="5029200"/>
            <a:ext cx="5393635" cy="1030288"/>
          </a:xfrm>
        </p:spPr>
        <p:txBody>
          <a:bodyPr>
            <a:normAutofit/>
          </a:bodyPr>
          <a:lstStyle/>
          <a:p>
            <a:endParaRPr lang="en-US" dirty="0">
              <a:latin typeface="Aptos" panose="020B0004020202020204" pitchFamily="34" charset="0"/>
            </a:endParaRPr>
          </a:p>
        </p:txBody>
      </p:sp>
      <p:pic>
        <p:nvPicPr>
          <p:cNvPr id="6" name="Picture Placeholder 5" descr="A group of people standing in a room&#10;&#10;Description automatically generated">
            <a:extLst>
              <a:ext uri="{FF2B5EF4-FFF2-40B4-BE49-F238E27FC236}">
                <a16:creationId xmlns:a16="http://schemas.microsoft.com/office/drawing/2014/main" id="{771338E7-C0B3-8907-FF70-117F6E4D0AB9}"/>
              </a:ext>
            </a:extLst>
          </p:cNvPr>
          <p:cNvPicPr>
            <a:picLocks noGrp="1" noChangeAspect="1"/>
          </p:cNvPicPr>
          <p:nvPr>
            <p:ph type="pic" sz="quarter" idx="10"/>
          </p:nvPr>
        </p:nvPicPr>
        <p:blipFill>
          <a:blip r:embed="rId2"/>
          <a:srcRect l="16667" r="16667"/>
          <a:stretch>
            <a:fillRect/>
          </a:stretch>
        </p:blipFill>
        <p:spPr/>
      </p:pic>
    </p:spTree>
    <p:extLst>
      <p:ext uri="{BB962C8B-B14F-4D97-AF65-F5344CB8AC3E}">
        <p14:creationId xmlns:p14="http://schemas.microsoft.com/office/powerpoint/2010/main" val="1318034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8EF0-6B6A-035D-08A4-6E4B8C54B0CC}"/>
              </a:ext>
            </a:extLst>
          </p:cNvPr>
          <p:cNvSpPr>
            <a:spLocks noGrp="1"/>
          </p:cNvSpPr>
          <p:nvPr>
            <p:ph type="title"/>
          </p:nvPr>
        </p:nvSpPr>
        <p:spPr>
          <a:xfrm>
            <a:off x="2194389" y="79900"/>
            <a:ext cx="10515600" cy="1325563"/>
          </a:xfrm>
        </p:spPr>
        <p:txBody>
          <a:bodyPr/>
          <a:lstStyle/>
          <a:p>
            <a:r>
              <a:rPr lang="en-US" b="1" dirty="0">
                <a:solidFill>
                  <a:schemeClr val="tx2">
                    <a:lumMod val="50000"/>
                  </a:schemeClr>
                </a:solidFill>
                <a:latin typeface="+mn-lt"/>
              </a:rPr>
              <a:t>What types of projects are not eligible?</a:t>
            </a:r>
            <a:endParaRPr lang="en-GB" b="1" dirty="0">
              <a:solidFill>
                <a:schemeClr val="tx2">
                  <a:lumMod val="50000"/>
                </a:schemeClr>
              </a:solidFill>
              <a:latin typeface="+mn-lt"/>
            </a:endParaRPr>
          </a:p>
        </p:txBody>
      </p:sp>
      <p:sp>
        <p:nvSpPr>
          <p:cNvPr id="3" name="Content Placeholder 2">
            <a:extLst>
              <a:ext uri="{FF2B5EF4-FFF2-40B4-BE49-F238E27FC236}">
                <a16:creationId xmlns:a16="http://schemas.microsoft.com/office/drawing/2014/main" id="{FA3634E5-B78B-123A-F588-2D49A1C3D4D9}"/>
              </a:ext>
            </a:extLst>
          </p:cNvPr>
          <p:cNvSpPr>
            <a:spLocks noGrp="1"/>
          </p:cNvSpPr>
          <p:nvPr>
            <p:ph idx="1"/>
          </p:nvPr>
        </p:nvSpPr>
        <p:spPr>
          <a:xfrm>
            <a:off x="479394" y="1606664"/>
            <a:ext cx="11461072" cy="5014120"/>
          </a:xfrm>
        </p:spPr>
        <p:txBody>
          <a:bodyPr>
            <a:normAutofit fontScale="85000" lnSpcReduction="10000"/>
          </a:bodyPr>
          <a:lstStyle/>
          <a:p>
            <a:r>
              <a:rPr lang="en-US" dirty="0"/>
              <a:t>Projects which solely involve the delivery of a service – all projects should have an evaluation and/or research element in order to advance knowledge and inform policy.</a:t>
            </a:r>
          </a:p>
          <a:p>
            <a:pPr marL="0" indent="0">
              <a:buNone/>
            </a:pPr>
            <a:endParaRPr lang="en-US" dirty="0"/>
          </a:p>
          <a:p>
            <a:r>
              <a:rPr lang="en-US" dirty="0"/>
              <a:t>Projects where the key outcomes will not have implications for advancing knowledge, policy and practice within Northern Ireland.</a:t>
            </a:r>
          </a:p>
          <a:p>
            <a:endParaRPr lang="en-US" dirty="0"/>
          </a:p>
          <a:p>
            <a:r>
              <a:rPr lang="en-US" dirty="0"/>
              <a:t>Projects which can not generate outcomes within 6 - 9 months (by 30</a:t>
            </a:r>
            <a:r>
              <a:rPr lang="en-US" baseline="30000" dirty="0"/>
              <a:t>th</a:t>
            </a:r>
            <a:r>
              <a:rPr lang="en-US" dirty="0"/>
              <a:t> September 2026).</a:t>
            </a:r>
          </a:p>
          <a:p>
            <a:endParaRPr lang="en-US" dirty="0"/>
          </a:p>
          <a:p>
            <a:r>
              <a:rPr lang="en-US" dirty="0"/>
              <a:t>Projects which seek to collect new data but which do not have an academic collaborator.</a:t>
            </a:r>
          </a:p>
          <a:p>
            <a:endParaRPr lang="en-US" dirty="0"/>
          </a:p>
          <a:p>
            <a:r>
              <a:rPr lang="en-US" dirty="0"/>
              <a:t>Projects which are not in line with the aim of EPIC Futures and the commissioning call thematic areas.</a:t>
            </a:r>
          </a:p>
          <a:p>
            <a:endParaRPr lang="en-US" dirty="0"/>
          </a:p>
        </p:txBody>
      </p:sp>
      <p:pic>
        <p:nvPicPr>
          <p:cNvPr id="4" name="Picture 3">
            <a:extLst>
              <a:ext uri="{FF2B5EF4-FFF2-40B4-BE49-F238E27FC236}">
                <a16:creationId xmlns:a16="http://schemas.microsoft.com/office/drawing/2014/main" id="{B8B81EEF-5254-C39B-67B5-C4245F74563B}"/>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3432268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B21C-5D30-0189-2A1B-7ECA5B25F921}"/>
              </a:ext>
            </a:extLst>
          </p:cNvPr>
          <p:cNvSpPr>
            <a:spLocks noGrp="1"/>
          </p:cNvSpPr>
          <p:nvPr>
            <p:ph type="title"/>
          </p:nvPr>
        </p:nvSpPr>
        <p:spPr>
          <a:xfrm>
            <a:off x="3478658" y="86343"/>
            <a:ext cx="10515600" cy="1325563"/>
          </a:xfrm>
        </p:spPr>
        <p:txBody>
          <a:bodyPr/>
          <a:lstStyle/>
          <a:p>
            <a:r>
              <a:rPr lang="en-US" b="1" dirty="0">
                <a:solidFill>
                  <a:schemeClr val="tx2">
                    <a:lumMod val="50000"/>
                  </a:schemeClr>
                </a:solidFill>
                <a:latin typeface="+mn-lt"/>
              </a:rPr>
              <a:t>Route 1: Open Call Themes</a:t>
            </a:r>
            <a:endParaRPr lang="en-GB" b="1" dirty="0">
              <a:solidFill>
                <a:schemeClr val="tx2">
                  <a:lumMod val="50000"/>
                </a:schemeClr>
              </a:solidFill>
              <a:latin typeface="+mn-lt"/>
            </a:endParaRPr>
          </a:p>
        </p:txBody>
      </p:sp>
      <p:sp>
        <p:nvSpPr>
          <p:cNvPr id="3" name="Content Placeholder 2">
            <a:extLst>
              <a:ext uri="{FF2B5EF4-FFF2-40B4-BE49-F238E27FC236}">
                <a16:creationId xmlns:a16="http://schemas.microsoft.com/office/drawing/2014/main" id="{E69C53DE-71B2-0591-BA74-D106EB8879F3}"/>
              </a:ext>
            </a:extLst>
          </p:cNvPr>
          <p:cNvSpPr>
            <a:spLocks noGrp="1"/>
          </p:cNvSpPr>
          <p:nvPr>
            <p:ph idx="1"/>
          </p:nvPr>
        </p:nvSpPr>
        <p:spPr>
          <a:xfrm>
            <a:off x="838200" y="1602769"/>
            <a:ext cx="10515600" cy="4982966"/>
          </a:xfrm>
        </p:spPr>
        <p:txBody>
          <a:bodyPr>
            <a:normAutofit/>
          </a:bodyPr>
          <a:lstStyle/>
          <a:p>
            <a:pPr lvl="0"/>
            <a:r>
              <a:rPr lang="en-GB" sz="2400" b="1" dirty="0"/>
              <a:t>Theme 1.</a:t>
            </a:r>
            <a:r>
              <a:rPr lang="en-GB" sz="2400" dirty="0"/>
              <a:t> Addressing Skills Inequalities and Understanding Inclusive Pathways to Employment for Under-Represented Groups</a:t>
            </a:r>
          </a:p>
          <a:p>
            <a:pPr lvl="0"/>
            <a:r>
              <a:rPr lang="en-GB" sz="2400" b="1" dirty="0"/>
              <a:t>Theme 2. </a:t>
            </a:r>
            <a:r>
              <a:rPr lang="en-GB" sz="2400" dirty="0"/>
              <a:t>Pathways to Good Work for Young and Marginalised People</a:t>
            </a:r>
          </a:p>
          <a:p>
            <a:pPr lvl="0"/>
            <a:r>
              <a:rPr lang="en-GB" sz="2400" b="1" dirty="0"/>
              <a:t>Theme 3.</a:t>
            </a:r>
            <a:r>
              <a:rPr lang="en-GB" sz="2400" dirty="0"/>
              <a:t> Place-Based Strategies for Skills, Employment, and Economic Inclusion</a:t>
            </a:r>
          </a:p>
          <a:p>
            <a:pPr lvl="0"/>
            <a:r>
              <a:rPr lang="en-GB" sz="2400" b="1" dirty="0"/>
              <a:t>Theme 4.</a:t>
            </a:r>
            <a:r>
              <a:rPr lang="en-GB" sz="2400" dirty="0"/>
              <a:t> Understanding what Works for Skills and Employability</a:t>
            </a:r>
            <a:r>
              <a:rPr lang="en-GB" sz="2400" b="1" dirty="0"/>
              <a:t> </a:t>
            </a:r>
            <a:endParaRPr lang="en-GB" sz="2400" dirty="0"/>
          </a:p>
          <a:p>
            <a:pPr lvl="0"/>
            <a:r>
              <a:rPr lang="en-GB" sz="2400" b="1" dirty="0"/>
              <a:t>Theme 5.</a:t>
            </a:r>
            <a:r>
              <a:rPr lang="en-GB" sz="2400" dirty="0"/>
              <a:t> The Caring Economy </a:t>
            </a:r>
          </a:p>
          <a:p>
            <a:pPr lvl="0"/>
            <a:r>
              <a:rPr lang="en-GB" sz="2400" b="1" dirty="0"/>
              <a:t>Theme 6</a:t>
            </a:r>
            <a:r>
              <a:rPr lang="en-GB" sz="2400" dirty="0"/>
              <a:t>. Health and Work </a:t>
            </a:r>
          </a:p>
          <a:p>
            <a:pPr lvl="0"/>
            <a:r>
              <a:rPr lang="en-GB" sz="2400" b="1" dirty="0"/>
              <a:t>Theme 7.</a:t>
            </a:r>
            <a:r>
              <a:rPr lang="en-GB" sz="2400" dirty="0"/>
              <a:t> Inclusive Access to the Green Economy </a:t>
            </a:r>
          </a:p>
          <a:p>
            <a:pPr lvl="0"/>
            <a:r>
              <a:rPr lang="en-GB" sz="2400" b="1" dirty="0"/>
              <a:t>Theme 8.</a:t>
            </a:r>
            <a:r>
              <a:rPr lang="en-GB" sz="2400" dirty="0"/>
              <a:t> AI, Digital Capability and Inclusive Work</a:t>
            </a:r>
          </a:p>
          <a:p>
            <a:endParaRPr lang="en-GB" dirty="0"/>
          </a:p>
        </p:txBody>
      </p:sp>
      <p:pic>
        <p:nvPicPr>
          <p:cNvPr id="4" name="Picture 3">
            <a:extLst>
              <a:ext uri="{FF2B5EF4-FFF2-40B4-BE49-F238E27FC236}">
                <a16:creationId xmlns:a16="http://schemas.microsoft.com/office/drawing/2014/main" id="{D076AB27-3F15-84D5-D10F-4AF263F75BE2}"/>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1471151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8D72C-2CB6-6CEC-4C7A-8DD0F3F60D89}"/>
              </a:ext>
            </a:extLst>
          </p:cNvPr>
          <p:cNvSpPr>
            <a:spLocks noGrp="1"/>
          </p:cNvSpPr>
          <p:nvPr>
            <p:ph type="title"/>
          </p:nvPr>
        </p:nvSpPr>
        <p:spPr>
          <a:xfrm>
            <a:off x="1741264" y="413069"/>
            <a:ext cx="10019457" cy="1325563"/>
          </a:xfrm>
        </p:spPr>
        <p:txBody>
          <a:bodyPr>
            <a:normAutofit fontScale="90000"/>
          </a:bodyPr>
          <a:lstStyle/>
          <a:p>
            <a:pPr algn="ctr"/>
            <a:r>
              <a:rPr lang="en-GB" sz="3100" b="1" dirty="0">
                <a:latin typeface="+mn-lt"/>
              </a:rPr>
              <a:t>Theme 1: Addressing Skills Inequalities and Understanding Inclusive Pathways to Employment for Under-Represented Groups</a:t>
            </a:r>
            <a:br>
              <a:rPr lang="en-GB" b="1" dirty="0">
                <a:latin typeface="+mn-lt"/>
              </a:rPr>
            </a:br>
            <a:br>
              <a:rPr lang="en-GB" sz="1800" b="1" kern="100" dirty="0">
                <a:effectLst/>
                <a:latin typeface="+mn-lt"/>
                <a:ea typeface="Aptos" panose="020B0004020202020204" pitchFamily="34" charset="0"/>
                <a:cs typeface="Times New Roman" panose="02020603050405020304" pitchFamily="18" charset="0"/>
              </a:rPr>
            </a:br>
            <a:endParaRPr lang="en-GB" b="1" dirty="0">
              <a:latin typeface="+mn-lt"/>
            </a:endParaRPr>
          </a:p>
        </p:txBody>
      </p:sp>
      <p:sp>
        <p:nvSpPr>
          <p:cNvPr id="3" name="Content Placeholder 2">
            <a:extLst>
              <a:ext uri="{FF2B5EF4-FFF2-40B4-BE49-F238E27FC236}">
                <a16:creationId xmlns:a16="http://schemas.microsoft.com/office/drawing/2014/main" id="{12197910-9E08-8A0B-0098-06167DFBC858}"/>
              </a:ext>
            </a:extLst>
          </p:cNvPr>
          <p:cNvSpPr>
            <a:spLocks noGrp="1"/>
          </p:cNvSpPr>
          <p:nvPr>
            <p:ph idx="1"/>
          </p:nvPr>
        </p:nvSpPr>
        <p:spPr>
          <a:xfrm>
            <a:off x="682537" y="1575120"/>
            <a:ext cx="11004479" cy="4790932"/>
          </a:xfrm>
        </p:spPr>
        <p:txBody>
          <a:bodyPr>
            <a:noAutofit/>
          </a:bodyPr>
          <a:lstStyle/>
          <a:p>
            <a:r>
              <a:rPr lang="en-GB" sz="2400" dirty="0"/>
              <a:t>What are the pathways to inclusive employment for disabled people, including neurodivergent individuals and those with physical or learning disabilities?</a:t>
            </a:r>
          </a:p>
          <a:p>
            <a:pPr marL="0" indent="0">
              <a:buNone/>
            </a:pPr>
            <a:endParaRPr lang="en-GB" sz="2400" dirty="0"/>
          </a:p>
          <a:p>
            <a:r>
              <a:rPr lang="en-GB" sz="2400" dirty="0"/>
              <a:t>How effective are existing support mechanisms (e.g. Disabled Students’ Allowance, Access to Work, workplace accommodations) in enabling sustained transitions into meaningful employment?</a:t>
            </a:r>
          </a:p>
          <a:p>
            <a:endParaRPr lang="en-GB" sz="2400" dirty="0"/>
          </a:p>
          <a:p>
            <a:r>
              <a:rPr lang="en-GB" sz="2400" dirty="0"/>
              <a:t>What inclusive education and employment models from other regions or countries could be adapted to improve outcomes in Northern Ireland? </a:t>
            </a:r>
          </a:p>
          <a:p>
            <a:endParaRPr lang="en-GB" sz="2400" dirty="0"/>
          </a:p>
          <a:p>
            <a:r>
              <a:rPr lang="en-GB" sz="2400" dirty="0"/>
              <a:t>How can local employers and training providers better align with the needs of disabled individuals?</a:t>
            </a:r>
          </a:p>
        </p:txBody>
      </p:sp>
      <p:pic>
        <p:nvPicPr>
          <p:cNvPr id="4" name="Picture 3">
            <a:extLst>
              <a:ext uri="{FF2B5EF4-FFF2-40B4-BE49-F238E27FC236}">
                <a16:creationId xmlns:a16="http://schemas.microsoft.com/office/drawing/2014/main" id="{0BDAC09B-B3D9-060B-973F-E2CD933B9584}"/>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3581116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72DD7-9257-621C-0858-4CF2F285E6E0}"/>
              </a:ext>
            </a:extLst>
          </p:cNvPr>
          <p:cNvSpPr>
            <a:spLocks noGrp="1"/>
          </p:cNvSpPr>
          <p:nvPr>
            <p:ph type="title"/>
          </p:nvPr>
        </p:nvSpPr>
        <p:spPr>
          <a:xfrm>
            <a:off x="1399976" y="610522"/>
            <a:ext cx="10515600" cy="1325563"/>
          </a:xfrm>
        </p:spPr>
        <p:txBody>
          <a:bodyPr>
            <a:normAutofit fontScale="90000"/>
          </a:bodyPr>
          <a:lstStyle/>
          <a:p>
            <a:pPr algn="ctr"/>
            <a:r>
              <a:rPr lang="en-GB" sz="4000" b="1" dirty="0">
                <a:latin typeface="+mn-lt"/>
              </a:rPr>
              <a:t>Theme 2: Pathways to Good Work for Young and Marginalised People</a:t>
            </a:r>
            <a:br>
              <a:rPr lang="en-GB" dirty="0"/>
            </a:b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0C4FCF4A-AD63-D220-17B6-182C273B112A}"/>
              </a:ext>
            </a:extLst>
          </p:cNvPr>
          <p:cNvSpPr>
            <a:spLocks noGrp="1"/>
          </p:cNvSpPr>
          <p:nvPr>
            <p:ph idx="1"/>
          </p:nvPr>
        </p:nvSpPr>
        <p:spPr>
          <a:xfrm>
            <a:off x="632717" y="1670139"/>
            <a:ext cx="10515600" cy="4351338"/>
          </a:xfrm>
        </p:spPr>
        <p:txBody>
          <a:bodyPr>
            <a:noAutofit/>
          </a:bodyPr>
          <a:lstStyle/>
          <a:p>
            <a:pPr marL="342900" lvl="0" indent="-342900">
              <a:lnSpc>
                <a:spcPct val="115000"/>
              </a:lnSpc>
              <a:spcAft>
                <a:spcPts val="1200"/>
              </a:spcAft>
              <a:buFont typeface="Symbol" panose="05050102010706020507" pitchFamily="18" charset="2"/>
              <a:buChar char=""/>
            </a:pPr>
            <a:r>
              <a:rPr lang="en-GB" sz="2000" dirty="0"/>
              <a:t>What are the underlying causes of NEET status and economic inactivity among young people in Northern Ireland?</a:t>
            </a:r>
          </a:p>
          <a:p>
            <a:pPr marL="342900" lvl="0" indent="-342900">
              <a:lnSpc>
                <a:spcPct val="115000"/>
              </a:lnSpc>
              <a:spcAft>
                <a:spcPts val="1200"/>
              </a:spcAft>
              <a:buFont typeface="Symbol" panose="05050102010706020507" pitchFamily="18" charset="2"/>
              <a:buChar char=""/>
            </a:pPr>
            <a:r>
              <a:rPr lang="en-GB" sz="2000" dirty="0"/>
              <a:t>What are the longer-term employment scarring effects of being NEET?</a:t>
            </a:r>
          </a:p>
          <a:p>
            <a:pPr marL="342900" lvl="0" indent="-342900">
              <a:lnSpc>
                <a:spcPct val="115000"/>
              </a:lnSpc>
              <a:spcAft>
                <a:spcPts val="1200"/>
              </a:spcAft>
              <a:buFont typeface="Symbol" panose="05050102010706020507" pitchFamily="18" charset="2"/>
              <a:buChar char=""/>
            </a:pPr>
            <a:r>
              <a:rPr lang="en-GB" sz="2000" dirty="0"/>
              <a:t>How do vulnerable or at-risk young people become detached from education and employment, and what supports their re-engagement?</a:t>
            </a:r>
          </a:p>
          <a:p>
            <a:pPr marL="342900" lvl="0" indent="-342900">
              <a:lnSpc>
                <a:spcPct val="115000"/>
              </a:lnSpc>
              <a:spcAft>
                <a:spcPts val="1200"/>
              </a:spcAft>
              <a:buFont typeface="Symbol" panose="05050102010706020507" pitchFamily="18" charset="2"/>
              <a:buChar char=""/>
            </a:pPr>
            <a:r>
              <a:rPr lang="en-GB" sz="2000" dirty="0"/>
              <a:t>How do workless households, especially single-adult families, contribute to intergenerational economic inactivity?</a:t>
            </a:r>
          </a:p>
          <a:p>
            <a:pPr marL="342900" lvl="0" indent="-342900">
              <a:lnSpc>
                <a:spcPct val="115000"/>
              </a:lnSpc>
              <a:spcAft>
                <a:spcPts val="1200"/>
              </a:spcAft>
              <a:buFont typeface="Symbol" panose="05050102010706020507" pitchFamily="18" charset="2"/>
              <a:buChar char=""/>
            </a:pPr>
            <a:r>
              <a:rPr lang="en-GB" sz="2000" dirty="0"/>
              <a:t>What is the entrepreneurial potential among young people from deprived areas, and what are the barriers to realising it?</a:t>
            </a:r>
          </a:p>
        </p:txBody>
      </p:sp>
      <p:pic>
        <p:nvPicPr>
          <p:cNvPr id="4" name="Picture 3">
            <a:extLst>
              <a:ext uri="{FF2B5EF4-FFF2-40B4-BE49-F238E27FC236}">
                <a16:creationId xmlns:a16="http://schemas.microsoft.com/office/drawing/2014/main" id="{0E12F412-36DD-574B-C8F6-A24DD24C0E00}"/>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4157005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A22B-5CD6-5171-2C64-0C2CF0AF0C4A}"/>
              </a:ext>
            </a:extLst>
          </p:cNvPr>
          <p:cNvSpPr>
            <a:spLocks noGrp="1"/>
          </p:cNvSpPr>
          <p:nvPr>
            <p:ph type="title"/>
          </p:nvPr>
        </p:nvSpPr>
        <p:spPr>
          <a:xfrm>
            <a:off x="1804358" y="454745"/>
            <a:ext cx="9875808" cy="1325563"/>
          </a:xfrm>
        </p:spPr>
        <p:txBody>
          <a:bodyPr>
            <a:normAutofit fontScale="90000"/>
          </a:bodyPr>
          <a:lstStyle/>
          <a:p>
            <a:pPr algn="ctr"/>
            <a:r>
              <a:rPr lang="en-GB" sz="4000" b="1" dirty="0">
                <a:latin typeface="+mn-lt"/>
              </a:rPr>
              <a:t>Theme 3: Place-Based Strategies for Skills, Employment, and Economic Inclusion</a:t>
            </a:r>
            <a:br>
              <a:rPr lang="en-GB" dirty="0"/>
            </a:br>
            <a:br>
              <a:rPr lang="en-GB" sz="1800" b="1" kern="100" dirty="0">
                <a:effectLst/>
                <a:latin typeface="+mn-lt"/>
                <a:ea typeface="Aptos" panose="020B0004020202020204" pitchFamily="34" charset="0"/>
                <a:cs typeface="Times New Roman" panose="02020603050405020304" pitchFamily="18" charset="0"/>
              </a:rPr>
            </a:br>
            <a:endParaRPr lang="en-GB" b="1" dirty="0">
              <a:latin typeface="+mn-lt"/>
            </a:endParaRPr>
          </a:p>
        </p:txBody>
      </p:sp>
      <p:sp>
        <p:nvSpPr>
          <p:cNvPr id="3" name="Content Placeholder 2">
            <a:extLst>
              <a:ext uri="{FF2B5EF4-FFF2-40B4-BE49-F238E27FC236}">
                <a16:creationId xmlns:a16="http://schemas.microsoft.com/office/drawing/2014/main" id="{DA32E1D0-A679-1A74-83E0-922FA70CAED1}"/>
              </a:ext>
            </a:extLst>
          </p:cNvPr>
          <p:cNvSpPr>
            <a:spLocks noGrp="1"/>
          </p:cNvSpPr>
          <p:nvPr>
            <p:ph idx="1"/>
          </p:nvPr>
        </p:nvSpPr>
        <p:spPr>
          <a:xfrm>
            <a:off x="670817" y="1586169"/>
            <a:ext cx="10850366" cy="4660519"/>
          </a:xfrm>
        </p:spPr>
        <p:txBody>
          <a:bodyPr>
            <a:noAutofit/>
          </a:bodyPr>
          <a:lstStyle/>
          <a:p>
            <a:r>
              <a:rPr lang="en-GB" sz="2400" dirty="0"/>
              <a:t>To what extent should strategies for reducing economic inactivity and improving skills development be tailored to the specific needs of rural and remote areas compared to urban regions?</a:t>
            </a:r>
          </a:p>
          <a:p>
            <a:pPr marL="0" indent="0">
              <a:buNone/>
            </a:pPr>
            <a:endParaRPr lang="en-GB" sz="2400" dirty="0"/>
          </a:p>
          <a:p>
            <a:r>
              <a:rPr lang="en-GB" sz="2400" dirty="0"/>
              <a:t>What are the multi-dimensional, place-based factors that contribute to intergenerational joblessness and economic inactivity?</a:t>
            </a:r>
          </a:p>
          <a:p>
            <a:endParaRPr lang="en-GB" sz="2400" dirty="0"/>
          </a:p>
          <a:p>
            <a:r>
              <a:rPr lang="en-GB" sz="2400" dirty="0"/>
              <a:t>How do cultural, religious, and social divisions influence participation in training and employment programmes across different parts of NI?</a:t>
            </a:r>
          </a:p>
          <a:p>
            <a:pPr marL="0" indent="0">
              <a:buNone/>
            </a:pPr>
            <a:endParaRPr lang="en-GB" sz="2400" dirty="0"/>
          </a:p>
          <a:p>
            <a:r>
              <a:rPr lang="en-GB" sz="2400" dirty="0"/>
              <a:t>How do border regions present unique labour market and skills-based opportunities and challenges?</a:t>
            </a:r>
          </a:p>
          <a:p>
            <a:endParaRPr lang="en-GB" sz="2400" dirty="0"/>
          </a:p>
          <a:p>
            <a:endParaRPr lang="en-GB" sz="2400" dirty="0"/>
          </a:p>
        </p:txBody>
      </p:sp>
      <p:pic>
        <p:nvPicPr>
          <p:cNvPr id="4" name="Picture 3">
            <a:extLst>
              <a:ext uri="{FF2B5EF4-FFF2-40B4-BE49-F238E27FC236}">
                <a16:creationId xmlns:a16="http://schemas.microsoft.com/office/drawing/2014/main" id="{9AFAD446-B544-6745-684A-0C91F85D78FD}"/>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4128924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4E364-9D0B-3A74-B310-F95C7AD7BCA6}"/>
              </a:ext>
            </a:extLst>
          </p:cNvPr>
          <p:cNvSpPr>
            <a:spLocks noGrp="1"/>
          </p:cNvSpPr>
          <p:nvPr>
            <p:ph type="title"/>
          </p:nvPr>
        </p:nvSpPr>
        <p:spPr>
          <a:xfrm>
            <a:off x="1900719" y="463038"/>
            <a:ext cx="10153629" cy="1325563"/>
          </a:xfrm>
        </p:spPr>
        <p:txBody>
          <a:bodyPr>
            <a:normAutofit fontScale="90000"/>
          </a:bodyPr>
          <a:lstStyle/>
          <a:p>
            <a:r>
              <a:rPr lang="en-GB" sz="3100" b="1" dirty="0">
                <a:latin typeface="+mn-lt"/>
              </a:rPr>
              <a:t>Theme 4: Understanding What Works for Skills and Employability and Learning from International Best Practices</a:t>
            </a:r>
            <a:br>
              <a:rPr lang="en-GB" dirty="0"/>
            </a:b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AEA7D408-C0DD-9683-8DCD-F452B5D5E394}"/>
              </a:ext>
            </a:extLst>
          </p:cNvPr>
          <p:cNvSpPr>
            <a:spLocks noGrp="1"/>
          </p:cNvSpPr>
          <p:nvPr>
            <p:ph idx="1"/>
          </p:nvPr>
        </p:nvSpPr>
        <p:spPr>
          <a:xfrm>
            <a:off x="700548" y="1921927"/>
            <a:ext cx="11127657" cy="4351338"/>
          </a:xfrm>
        </p:spPr>
        <p:txBody>
          <a:bodyPr>
            <a:normAutofit fontScale="92500" lnSpcReduction="10000"/>
          </a:bodyPr>
          <a:lstStyle/>
          <a:p>
            <a:pPr marL="0" indent="0">
              <a:buNone/>
            </a:pPr>
            <a:r>
              <a:rPr lang="en-GB" sz="2400" b="1" dirty="0"/>
              <a:t>Theme 4a: Understanding what Works for Skills and Employability</a:t>
            </a:r>
            <a:endParaRPr lang="en-GB" sz="2400" dirty="0"/>
          </a:p>
          <a:p>
            <a:r>
              <a:rPr lang="en-GB" sz="2400" dirty="0"/>
              <a:t>Understanding the flows of economic inactivity. This focuses on understanding the characteristics, transitions, and spatial patterns of economic inactivity - with the aim of identifying what works, where, and for whom.</a:t>
            </a:r>
          </a:p>
          <a:p>
            <a:pPr marL="0" indent="0">
              <a:buNone/>
            </a:pPr>
            <a:endParaRPr lang="en-GB" sz="2400" dirty="0"/>
          </a:p>
          <a:p>
            <a:r>
              <a:rPr lang="en-GB" sz="2400" dirty="0"/>
              <a:t>Who are the economically inactive people who want to work? </a:t>
            </a:r>
          </a:p>
          <a:p>
            <a:pPr marL="0" indent="0">
              <a:buNone/>
            </a:pPr>
            <a:endParaRPr lang="en-GB" sz="2400" dirty="0"/>
          </a:p>
          <a:p>
            <a:r>
              <a:rPr lang="en-GB" sz="2400" dirty="0"/>
              <a:t>To what extent does the nature of data collection and production of statistics on economic inactivity frame or constrain our understanding of economic inactivity?</a:t>
            </a:r>
          </a:p>
          <a:p>
            <a:pPr marL="0" indent="0">
              <a:buNone/>
            </a:pPr>
            <a:endParaRPr lang="en-GB" sz="2400" dirty="0"/>
          </a:p>
          <a:p>
            <a:r>
              <a:rPr lang="en-GB" sz="2400" dirty="0"/>
              <a:t>Advancing understanding of the relationship between social deprivation and economic inactivity.</a:t>
            </a:r>
          </a:p>
          <a:p>
            <a:endParaRPr lang="en-GB" dirty="0"/>
          </a:p>
        </p:txBody>
      </p:sp>
      <p:pic>
        <p:nvPicPr>
          <p:cNvPr id="4" name="Picture 3">
            <a:extLst>
              <a:ext uri="{FF2B5EF4-FFF2-40B4-BE49-F238E27FC236}">
                <a16:creationId xmlns:a16="http://schemas.microsoft.com/office/drawing/2014/main" id="{93E779A3-B9D3-A904-F568-5CBD56176C75}"/>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604478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44DEB-5E48-362D-D9A3-75DCF7352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69E08-7702-5766-90BF-8615B91FFC34}"/>
              </a:ext>
            </a:extLst>
          </p:cNvPr>
          <p:cNvSpPr>
            <a:spLocks noGrp="1"/>
          </p:cNvSpPr>
          <p:nvPr>
            <p:ph type="title"/>
          </p:nvPr>
        </p:nvSpPr>
        <p:spPr>
          <a:xfrm>
            <a:off x="2067867" y="699012"/>
            <a:ext cx="10124133" cy="1325563"/>
          </a:xfrm>
        </p:spPr>
        <p:txBody>
          <a:bodyPr>
            <a:normAutofit fontScale="90000"/>
          </a:bodyPr>
          <a:lstStyle/>
          <a:p>
            <a:r>
              <a:rPr lang="en-GB" sz="3200" b="1" dirty="0">
                <a:latin typeface="+mn-lt"/>
              </a:rPr>
              <a:t>Theme 4b: What Works – International Best Practice and Integrated Approaches to Engagement and Activation</a:t>
            </a:r>
            <a:br>
              <a:rPr lang="en-GB" sz="3200" dirty="0"/>
            </a:br>
            <a:br>
              <a:rPr lang="en-GB" dirty="0"/>
            </a:b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95C90158-229F-551B-32BF-BCA645DFB8A1}"/>
              </a:ext>
            </a:extLst>
          </p:cNvPr>
          <p:cNvSpPr>
            <a:spLocks noGrp="1"/>
          </p:cNvSpPr>
          <p:nvPr>
            <p:ph idx="1"/>
          </p:nvPr>
        </p:nvSpPr>
        <p:spPr>
          <a:xfrm>
            <a:off x="838200" y="1646624"/>
            <a:ext cx="10515600" cy="4351338"/>
          </a:xfrm>
        </p:spPr>
        <p:txBody>
          <a:bodyPr>
            <a:normAutofit/>
          </a:bodyPr>
          <a:lstStyle/>
          <a:p>
            <a:r>
              <a:rPr lang="en-GB" sz="2400" dirty="0"/>
              <a:t>How do other nations or regions successfully engage economically inactive individuals, especially those unlikely to connect with mainstream services like Job Centres?</a:t>
            </a:r>
          </a:p>
          <a:p>
            <a:endParaRPr lang="en-GB" sz="2400" dirty="0"/>
          </a:p>
          <a:p>
            <a:r>
              <a:rPr lang="en-GB" sz="2400" dirty="0"/>
              <a:t>What interventions have been effective in supporting economically inactive groups into employment, especially those with health problems, older people, women, rural dwellers, and individuals with low-level qualifications?</a:t>
            </a:r>
          </a:p>
          <a:p>
            <a:pPr marL="0" indent="0">
              <a:buNone/>
            </a:pPr>
            <a:endParaRPr lang="en-GB" sz="2400" dirty="0"/>
          </a:p>
          <a:p>
            <a:r>
              <a:rPr lang="en-GB" sz="2400" dirty="0"/>
              <a:t>Are there best practice examples of integrated health and employability policies that have successfully increased labour market participation?</a:t>
            </a:r>
          </a:p>
          <a:p>
            <a:endParaRPr lang="en-GB" dirty="0"/>
          </a:p>
        </p:txBody>
      </p:sp>
      <p:pic>
        <p:nvPicPr>
          <p:cNvPr id="4" name="Picture 3">
            <a:extLst>
              <a:ext uri="{FF2B5EF4-FFF2-40B4-BE49-F238E27FC236}">
                <a16:creationId xmlns:a16="http://schemas.microsoft.com/office/drawing/2014/main" id="{52EECD1D-29D1-1EB4-F6DC-EEC70B508EE5}"/>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4268635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A294F-4417-2841-2856-A75C8CF1E07E}"/>
              </a:ext>
            </a:extLst>
          </p:cNvPr>
          <p:cNvSpPr>
            <a:spLocks noGrp="1"/>
          </p:cNvSpPr>
          <p:nvPr>
            <p:ph type="title"/>
          </p:nvPr>
        </p:nvSpPr>
        <p:spPr>
          <a:xfrm>
            <a:off x="2512888" y="282932"/>
            <a:ext cx="10515600" cy="1325563"/>
          </a:xfrm>
        </p:spPr>
        <p:txBody>
          <a:bodyPr>
            <a:normAutofit fontScale="90000"/>
          </a:bodyPr>
          <a:lstStyle/>
          <a:p>
            <a:r>
              <a:rPr lang="en-GB" b="1" dirty="0">
                <a:latin typeface="+mn-lt"/>
              </a:rPr>
              <a:t>Theme 5: The Caring Economy </a:t>
            </a:r>
            <a:br>
              <a:rPr lang="en-GB" dirty="0"/>
            </a:b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D758F7AD-85DA-02EC-15CA-3EA0A52F63C0}"/>
              </a:ext>
            </a:extLst>
          </p:cNvPr>
          <p:cNvSpPr>
            <a:spLocks noGrp="1"/>
          </p:cNvSpPr>
          <p:nvPr>
            <p:ph idx="1"/>
          </p:nvPr>
        </p:nvSpPr>
        <p:spPr>
          <a:xfrm>
            <a:off x="582560" y="1491328"/>
            <a:ext cx="11235813" cy="4351338"/>
          </a:xfrm>
        </p:spPr>
        <p:txBody>
          <a:bodyPr>
            <a:noAutofit/>
          </a:bodyPr>
          <a:lstStyle/>
          <a:p>
            <a:r>
              <a:rPr lang="en-GB" sz="2400" dirty="0"/>
              <a:t>How do employers in Northern Ireland support staff with caring responsibilities, and what innovative or inclusive practices could be expanded? </a:t>
            </a:r>
          </a:p>
          <a:p>
            <a:endParaRPr lang="en-GB" sz="2400" dirty="0"/>
          </a:p>
          <a:p>
            <a:r>
              <a:rPr lang="en-GB" sz="2400" dirty="0"/>
              <a:t>How can we meet the future skill needs of the paid caring economy (e.g. childcare, social care, home care)?</a:t>
            </a:r>
          </a:p>
          <a:p>
            <a:pPr marL="0" indent="0">
              <a:buNone/>
            </a:pPr>
            <a:endParaRPr lang="en-GB" sz="2400" dirty="0"/>
          </a:p>
          <a:p>
            <a:r>
              <a:rPr lang="en-GB" sz="2400" dirty="0"/>
              <a:t>What are the labour market challenges facing young carers, and how can their strengths and skills be better recognised and supported by employers?</a:t>
            </a:r>
          </a:p>
          <a:p>
            <a:endParaRPr lang="en-GB" sz="2400" dirty="0"/>
          </a:p>
          <a:p>
            <a:r>
              <a:rPr lang="en-GB" sz="2400" dirty="0"/>
              <a:t>What international models exist for making high-quality, affordable childcare accessible to all, including families of children with special educational needs (SEN) and disabilities?</a:t>
            </a:r>
          </a:p>
        </p:txBody>
      </p:sp>
      <p:pic>
        <p:nvPicPr>
          <p:cNvPr id="4" name="Picture 3">
            <a:extLst>
              <a:ext uri="{FF2B5EF4-FFF2-40B4-BE49-F238E27FC236}">
                <a16:creationId xmlns:a16="http://schemas.microsoft.com/office/drawing/2014/main" id="{4857A9DE-44DE-8054-D8B8-B16A87642AC9}"/>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3000248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C0C8-6468-4F6D-04EB-F4B6889883B5}"/>
              </a:ext>
            </a:extLst>
          </p:cNvPr>
          <p:cNvSpPr>
            <a:spLocks noGrp="1"/>
          </p:cNvSpPr>
          <p:nvPr>
            <p:ph type="title"/>
          </p:nvPr>
        </p:nvSpPr>
        <p:spPr>
          <a:xfrm>
            <a:off x="2685723" y="379112"/>
            <a:ext cx="9995107" cy="1325563"/>
          </a:xfrm>
        </p:spPr>
        <p:txBody>
          <a:bodyPr>
            <a:normAutofit fontScale="90000"/>
          </a:bodyPr>
          <a:lstStyle/>
          <a:p>
            <a:r>
              <a:rPr lang="en-GB" b="1" dirty="0">
                <a:latin typeface="+mn-lt"/>
              </a:rPr>
              <a:t>Theme 6: Health and Work</a:t>
            </a:r>
            <a:br>
              <a:rPr lang="en-GB" dirty="0"/>
            </a:b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9EE8CBA3-E814-6FE0-7648-D0FF4DBEDDB0}"/>
              </a:ext>
            </a:extLst>
          </p:cNvPr>
          <p:cNvSpPr>
            <a:spLocks noGrp="1"/>
          </p:cNvSpPr>
          <p:nvPr>
            <p:ph idx="1"/>
          </p:nvPr>
        </p:nvSpPr>
        <p:spPr>
          <a:xfrm>
            <a:off x="621890" y="1579817"/>
            <a:ext cx="10515600" cy="4732491"/>
          </a:xfrm>
        </p:spPr>
        <p:txBody>
          <a:bodyPr>
            <a:normAutofit fontScale="85000" lnSpcReduction="20000"/>
          </a:bodyPr>
          <a:lstStyle/>
          <a:p>
            <a:r>
              <a:rPr lang="en-GB" dirty="0"/>
              <a:t>From which occupations or industries are employees most likely to exit work due to ill-health?</a:t>
            </a:r>
          </a:p>
          <a:p>
            <a:endParaRPr lang="en-GB" dirty="0"/>
          </a:p>
          <a:p>
            <a:r>
              <a:rPr lang="en-GB" dirty="0"/>
              <a:t>Are there employer-led interventions that successfully prevent people from exiting the workplace due to ill health?</a:t>
            </a:r>
          </a:p>
          <a:p>
            <a:endParaRPr lang="en-GB" dirty="0"/>
          </a:p>
          <a:p>
            <a:r>
              <a:rPr lang="en-GB" dirty="0"/>
              <a:t>How can the health benefits of working be communicated and embedded into support for the economically inactive?</a:t>
            </a:r>
          </a:p>
          <a:p>
            <a:endParaRPr lang="en-GB" dirty="0"/>
          </a:p>
          <a:p>
            <a:r>
              <a:rPr lang="en-GB" dirty="0"/>
              <a:t>What is the relationship between employment and wider social determinants of health (SDH)? </a:t>
            </a:r>
          </a:p>
          <a:p>
            <a:endParaRPr lang="en-GB" dirty="0"/>
          </a:p>
          <a:p>
            <a:r>
              <a:rPr lang="en-GB" dirty="0"/>
              <a:t>What can Northern Ireland learn from other regions with integrated approaches to health, employability, and skills?</a:t>
            </a:r>
          </a:p>
          <a:p>
            <a:pPr marL="342900" lvl="0" indent="-342900">
              <a:lnSpc>
                <a:spcPct val="115000"/>
              </a:lnSpc>
              <a:spcAft>
                <a:spcPts val="1200"/>
              </a:spcAft>
              <a:buFont typeface="Symbol" panose="05050102010706020507" pitchFamily="18" charset="2"/>
              <a:buChar char=""/>
            </a:pPr>
            <a:endParaRPr lang="en-GB" sz="2000" dirty="0"/>
          </a:p>
        </p:txBody>
      </p:sp>
      <p:pic>
        <p:nvPicPr>
          <p:cNvPr id="4" name="Picture 3">
            <a:extLst>
              <a:ext uri="{FF2B5EF4-FFF2-40B4-BE49-F238E27FC236}">
                <a16:creationId xmlns:a16="http://schemas.microsoft.com/office/drawing/2014/main" id="{3BE99A93-44D1-21C4-A51D-CC9E43A6E995}"/>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2177470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87EE-9305-6216-9E86-207EAF16D1A4}"/>
              </a:ext>
            </a:extLst>
          </p:cNvPr>
          <p:cNvSpPr>
            <a:spLocks noGrp="1"/>
          </p:cNvSpPr>
          <p:nvPr>
            <p:ph type="title"/>
          </p:nvPr>
        </p:nvSpPr>
        <p:spPr>
          <a:xfrm>
            <a:off x="1900719" y="485828"/>
            <a:ext cx="10515600" cy="1325563"/>
          </a:xfrm>
        </p:spPr>
        <p:txBody>
          <a:bodyPr>
            <a:normAutofit fontScale="90000"/>
          </a:bodyPr>
          <a:lstStyle/>
          <a:p>
            <a:r>
              <a:rPr lang="en-GB" b="1" dirty="0">
                <a:latin typeface="+mn-lt"/>
              </a:rPr>
              <a:t>Theme 7 Inclusive Access to the Green Economy</a:t>
            </a:r>
            <a:br>
              <a:rPr lang="en-GB" dirty="0"/>
            </a:br>
            <a:br>
              <a:rPr lang="en-GB" sz="3600" b="1" kern="100" dirty="0">
                <a:solidFill>
                  <a:schemeClr val="tx2">
                    <a:lumMod val="50000"/>
                  </a:schemeClr>
                </a:solidFill>
                <a:effectLst/>
                <a:latin typeface="+mn-lt"/>
                <a:ea typeface="Aptos" panose="020B0004020202020204" pitchFamily="34" charset="0"/>
                <a:cs typeface="Times New Roman" panose="02020603050405020304" pitchFamily="18" charset="0"/>
              </a:rPr>
            </a:br>
            <a:endParaRPr lang="en-GB" sz="3600" b="1" dirty="0">
              <a:solidFill>
                <a:schemeClr val="tx2">
                  <a:lumMod val="50000"/>
                </a:schemeClr>
              </a:solidFill>
              <a:latin typeface="+mn-lt"/>
            </a:endParaRPr>
          </a:p>
        </p:txBody>
      </p:sp>
      <p:sp>
        <p:nvSpPr>
          <p:cNvPr id="3" name="Content Placeholder 2">
            <a:extLst>
              <a:ext uri="{FF2B5EF4-FFF2-40B4-BE49-F238E27FC236}">
                <a16:creationId xmlns:a16="http://schemas.microsoft.com/office/drawing/2014/main" id="{F17601D8-0C76-C8A0-30E4-0130225ABEC0}"/>
              </a:ext>
            </a:extLst>
          </p:cNvPr>
          <p:cNvSpPr>
            <a:spLocks noGrp="1"/>
          </p:cNvSpPr>
          <p:nvPr>
            <p:ph idx="1"/>
          </p:nvPr>
        </p:nvSpPr>
        <p:spPr>
          <a:xfrm>
            <a:off x="585627" y="1602769"/>
            <a:ext cx="11085816" cy="4769403"/>
          </a:xfrm>
        </p:spPr>
        <p:txBody>
          <a:bodyPr>
            <a:normAutofit fontScale="92500" lnSpcReduction="20000"/>
          </a:bodyPr>
          <a:lstStyle/>
          <a:p>
            <a:pPr>
              <a:spcAft>
                <a:spcPts val="1200"/>
              </a:spcAft>
            </a:pPr>
            <a:r>
              <a:rPr lang="en-GB" sz="2400" dirty="0"/>
              <a:t>Mapping green skills demand and gaps across key sectors in Northern Ireland (e.g. construction, energy, transport, manufacturing, agriculture). </a:t>
            </a:r>
          </a:p>
          <a:p>
            <a:pPr marL="0" indent="0">
              <a:spcAft>
                <a:spcPts val="1200"/>
              </a:spcAft>
              <a:buNone/>
            </a:pPr>
            <a:endParaRPr lang="en-GB" sz="2400" dirty="0"/>
          </a:p>
          <a:p>
            <a:pPr>
              <a:spcAft>
                <a:spcPts val="1200"/>
              </a:spcAft>
            </a:pPr>
            <a:r>
              <a:rPr lang="en-GB" sz="2400" dirty="0"/>
              <a:t>Exploring the barriers and enablers to participation in green skills programmes and green jobs for underrepresented groups. </a:t>
            </a:r>
          </a:p>
          <a:p>
            <a:pPr>
              <a:spcAft>
                <a:spcPts val="1200"/>
              </a:spcAft>
            </a:pPr>
            <a:endParaRPr lang="en-GB" sz="2400" dirty="0"/>
          </a:p>
          <a:p>
            <a:pPr>
              <a:spcAft>
                <a:spcPts val="1200"/>
              </a:spcAft>
            </a:pPr>
            <a:r>
              <a:rPr lang="en-GB" sz="2400" dirty="0"/>
              <a:t>Inclusive models of green entrepreneurship: What support ecosystems exist or are needed to enable diverse groups to develop green enterprises (e.g. community energy projects, circular economy initiatives)? </a:t>
            </a:r>
          </a:p>
          <a:p>
            <a:pPr>
              <a:spcAft>
                <a:spcPts val="1200"/>
              </a:spcAft>
            </a:pPr>
            <a:endParaRPr lang="en-GB" sz="2400" dirty="0"/>
          </a:p>
          <a:p>
            <a:pPr>
              <a:spcAft>
                <a:spcPts val="1200"/>
              </a:spcAft>
            </a:pPr>
            <a:r>
              <a:rPr lang="en-GB" sz="2400" dirty="0"/>
              <a:t>International and UK-wide good practices: What lessons can be drawn from inclusive green economy initiatives elsewhere, and how might these be adapted to the NI context?</a:t>
            </a:r>
          </a:p>
        </p:txBody>
      </p:sp>
      <p:pic>
        <p:nvPicPr>
          <p:cNvPr id="4" name="Picture 3">
            <a:extLst>
              <a:ext uri="{FF2B5EF4-FFF2-40B4-BE49-F238E27FC236}">
                <a16:creationId xmlns:a16="http://schemas.microsoft.com/office/drawing/2014/main" id="{9EA9E583-B943-CD52-6301-2BFE4ED18BC7}"/>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2099141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9B8849-E3C8-8169-3D11-BC6FF459CA0E}"/>
              </a:ext>
            </a:extLst>
          </p:cNvPr>
          <p:cNvSpPr>
            <a:spLocks noGrp="1"/>
          </p:cNvSpPr>
          <p:nvPr>
            <p:ph type="body" sz="quarter" idx="14"/>
          </p:nvPr>
        </p:nvSpPr>
        <p:spPr>
          <a:xfrm>
            <a:off x="3969027" y="1366296"/>
            <a:ext cx="7787544" cy="4805988"/>
          </a:xfrm>
        </p:spPr>
        <p:txBody>
          <a:bodyPr vert="horz" lIns="91440" tIns="45720" rIns="91440" bIns="45720" rtlCol="0" anchor="t">
            <a:noAutofit/>
          </a:bodyPr>
          <a:lstStyle/>
          <a:p>
            <a:pPr marL="0" indent="0">
              <a:lnSpc>
                <a:spcPct val="107000"/>
              </a:lnSpc>
              <a:spcAft>
                <a:spcPts val="800"/>
              </a:spcAft>
              <a:buNone/>
            </a:pPr>
            <a:endParaRPr lang="en-GB" sz="2200" kern="100" dirty="0">
              <a:effectLst/>
              <a:latin typeface="Aptos"/>
              <a:ea typeface="Aptos" panose="020B0004020202020204" pitchFamily="34" charset="0"/>
              <a:cs typeface="Times New Roman"/>
            </a:endParaRPr>
          </a:p>
          <a:p>
            <a:pPr marL="0" indent="0">
              <a:lnSpc>
                <a:spcPct val="107000"/>
              </a:lnSpc>
              <a:spcAft>
                <a:spcPts val="800"/>
              </a:spcAft>
              <a:buNone/>
            </a:pPr>
            <a:r>
              <a:rPr lang="en-GB" sz="2200" kern="100" dirty="0">
                <a:effectLst/>
                <a:latin typeface="Aptos"/>
                <a:ea typeface="Aptos" panose="020B0004020202020204" pitchFamily="34" charset="0"/>
                <a:cs typeface="Times New Roman"/>
              </a:rPr>
              <a:t>EPIC Futures stands for </a:t>
            </a:r>
            <a:r>
              <a:rPr lang="en-US" sz="2200" b="1" kern="100" dirty="0">
                <a:effectLst/>
                <a:latin typeface="Aptos"/>
                <a:ea typeface="Aptos" panose="020B0004020202020204" pitchFamily="34" charset="0"/>
                <a:cs typeface="Times New Roman"/>
              </a:rPr>
              <a:t>Economic </a:t>
            </a:r>
            <a:r>
              <a:rPr lang="en-US" sz="2200" kern="100" dirty="0">
                <a:effectLst/>
                <a:latin typeface="Aptos"/>
                <a:ea typeface="Aptos" panose="020B0004020202020204" pitchFamily="34" charset="0"/>
                <a:cs typeface="Times New Roman"/>
              </a:rPr>
              <a:t>and Social </a:t>
            </a:r>
            <a:r>
              <a:rPr lang="en-US" sz="2200" b="1" kern="100" dirty="0">
                <a:effectLst/>
                <a:latin typeface="Aptos"/>
                <a:ea typeface="Aptos" panose="020B0004020202020204" pitchFamily="34" charset="0"/>
                <a:cs typeface="Times New Roman"/>
              </a:rPr>
              <a:t>Partnering</a:t>
            </a:r>
            <a:r>
              <a:rPr lang="en-US" sz="2200" kern="100" dirty="0">
                <a:effectLst/>
                <a:latin typeface="Aptos"/>
                <a:ea typeface="Aptos" panose="020B0004020202020204" pitchFamily="34" charset="0"/>
                <a:cs typeface="Times New Roman"/>
              </a:rPr>
              <a:t> for </a:t>
            </a:r>
            <a:r>
              <a:rPr lang="en-US" sz="2200" b="1" kern="100" dirty="0">
                <a:effectLst/>
                <a:latin typeface="Aptos"/>
                <a:ea typeface="Aptos" panose="020B0004020202020204" pitchFamily="34" charset="0"/>
                <a:cs typeface="Times New Roman"/>
              </a:rPr>
              <a:t>Inclusive Innovation</a:t>
            </a:r>
            <a:r>
              <a:rPr lang="en-US" sz="2200" kern="100" dirty="0">
                <a:effectLst/>
                <a:latin typeface="Aptos"/>
                <a:ea typeface="Aptos" panose="020B0004020202020204" pitchFamily="34" charset="0"/>
                <a:cs typeface="Times New Roman"/>
              </a:rPr>
              <a:t> and </a:t>
            </a:r>
            <a:r>
              <a:rPr lang="en-US" sz="2200" b="1" kern="100" dirty="0">
                <a:effectLst/>
                <a:latin typeface="Aptos"/>
                <a:ea typeface="Aptos" panose="020B0004020202020204" pitchFamily="34" charset="0"/>
                <a:cs typeface="Times New Roman"/>
              </a:rPr>
              <a:t>Collaboration </a:t>
            </a:r>
            <a:r>
              <a:rPr lang="en-US" sz="2200" kern="100" dirty="0">
                <a:effectLst/>
                <a:latin typeface="Aptos"/>
                <a:ea typeface="Aptos" panose="020B0004020202020204" pitchFamily="34" charset="0"/>
                <a:cs typeface="Times New Roman"/>
              </a:rPr>
              <a:t>and is </a:t>
            </a:r>
            <a:r>
              <a:rPr lang="en-GB" sz="2200" kern="100" dirty="0">
                <a:effectLst/>
                <a:latin typeface="Aptos"/>
                <a:ea typeface="Aptos" panose="020B0004020202020204" pitchFamily="34" charset="0"/>
                <a:cs typeface="Times New Roman"/>
              </a:rPr>
              <a:t>dedicated to creating a prosperous and sustainable future for Northern Ireland. With a 'place-based' focus the partnership brings together academia, policymakers, business, community and voluntary sector to tackle challenges unique to place. </a:t>
            </a:r>
          </a:p>
          <a:p>
            <a:pPr marL="0" indent="0">
              <a:lnSpc>
                <a:spcPct val="107000"/>
              </a:lnSpc>
              <a:spcAft>
                <a:spcPts val="800"/>
              </a:spcAft>
              <a:buNone/>
            </a:pPr>
            <a:r>
              <a:rPr lang="en-GB" sz="2200" b="1" kern="100" dirty="0">
                <a:effectLst/>
                <a:latin typeface="Aptos"/>
                <a:ea typeface="Aptos" panose="020B0004020202020204" pitchFamily="34" charset="0"/>
                <a:cs typeface="Times New Roman"/>
              </a:rPr>
              <a:t>Together, we aim to create evidence-based solutions to fair and inclusive employment across Northern Ireland.</a:t>
            </a:r>
          </a:p>
          <a:p>
            <a:pPr marL="0" indent="0">
              <a:buNone/>
            </a:pPr>
            <a:endParaRPr lang="en-US" dirty="0"/>
          </a:p>
        </p:txBody>
      </p:sp>
      <p:sp>
        <p:nvSpPr>
          <p:cNvPr id="3" name="Title 2">
            <a:extLst>
              <a:ext uri="{FF2B5EF4-FFF2-40B4-BE49-F238E27FC236}">
                <a16:creationId xmlns:a16="http://schemas.microsoft.com/office/drawing/2014/main" id="{5A890D95-2928-6119-B4FC-C04EACBF7204}"/>
              </a:ext>
            </a:extLst>
          </p:cNvPr>
          <p:cNvSpPr>
            <a:spLocks noGrp="1"/>
          </p:cNvSpPr>
          <p:nvPr>
            <p:ph type="title"/>
          </p:nvPr>
        </p:nvSpPr>
        <p:spPr>
          <a:xfrm>
            <a:off x="4731026" y="530733"/>
            <a:ext cx="5208104" cy="997527"/>
          </a:xfrm>
        </p:spPr>
        <p:txBody>
          <a:bodyPr>
            <a:normAutofit/>
          </a:bodyPr>
          <a:lstStyle/>
          <a:p>
            <a:r>
              <a:rPr lang="en-US"/>
              <a:t>EPIC Futures NI</a:t>
            </a:r>
          </a:p>
        </p:txBody>
      </p:sp>
      <p:sp>
        <p:nvSpPr>
          <p:cNvPr id="4" name="Footer Placeholder 3">
            <a:extLst>
              <a:ext uri="{FF2B5EF4-FFF2-40B4-BE49-F238E27FC236}">
                <a16:creationId xmlns:a16="http://schemas.microsoft.com/office/drawing/2014/main" id="{30872FD4-7BF7-C6D7-C75C-1FB051A8B1BF}"/>
              </a:ext>
            </a:extLst>
          </p:cNvPr>
          <p:cNvSpPr>
            <a:spLocks noGrp="1"/>
          </p:cNvSpPr>
          <p:nvPr>
            <p:ph type="ftr" sz="quarter" idx="11"/>
          </p:nvPr>
        </p:nvSpPr>
        <p:spPr/>
        <p:txBody>
          <a:bodyPr lIns="91440" tIns="45720" rIns="91440" bIns="45720" anchor="t"/>
          <a:lstStyle/>
          <a:p>
            <a:r>
              <a:rPr lang="en-US">
                <a:latin typeface="Arial"/>
                <a:cs typeface="Arial"/>
              </a:rPr>
              <a:t>www.epicfuturesni.org</a:t>
            </a:r>
          </a:p>
        </p:txBody>
      </p:sp>
      <p:sp>
        <p:nvSpPr>
          <p:cNvPr id="5" name="Slide Number Placeholder 4">
            <a:extLst>
              <a:ext uri="{FF2B5EF4-FFF2-40B4-BE49-F238E27FC236}">
                <a16:creationId xmlns:a16="http://schemas.microsoft.com/office/drawing/2014/main" id="{67A16E01-7A29-ABD5-585B-8DD2C17346FA}"/>
              </a:ext>
            </a:extLst>
          </p:cNvPr>
          <p:cNvSpPr>
            <a:spLocks noGrp="1"/>
          </p:cNvSpPr>
          <p:nvPr>
            <p:ph type="sldNum" sz="quarter" idx="12"/>
          </p:nvPr>
        </p:nvSpPr>
        <p:spPr/>
        <p:txBody>
          <a:bodyPr/>
          <a:lstStyle/>
          <a:p>
            <a:fld id="{CD6EEE6D-6703-484A-93FA-F15FEC778136}" type="slidenum">
              <a:rPr lang="en-US" smtClean="0"/>
              <a:pPr/>
              <a:t>2</a:t>
            </a:fld>
            <a:endParaRPr lang="en-US"/>
          </a:p>
        </p:txBody>
      </p:sp>
      <p:pic>
        <p:nvPicPr>
          <p:cNvPr id="8" name="Picture Placeholder 7" descr="A person pointing at a computer&#10;&#10;Description automatically generated">
            <a:extLst>
              <a:ext uri="{FF2B5EF4-FFF2-40B4-BE49-F238E27FC236}">
                <a16:creationId xmlns:a16="http://schemas.microsoft.com/office/drawing/2014/main" id="{F06EB2C5-4F69-4606-03FF-D55964B71E53}"/>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8100" r="28100"/>
          <a:stretch>
            <a:fillRect/>
          </a:stretch>
        </p:blipFill>
        <p:spPr>
          <a:xfrm>
            <a:off x="0" y="0"/>
            <a:ext cx="3664247" cy="6858000"/>
          </a:xfrm>
        </p:spPr>
      </p:pic>
      <p:pic>
        <p:nvPicPr>
          <p:cNvPr id="7" name="Picture 6" descr="A logo with text on it&#10;&#10;AI-generated content may be incorrect.">
            <a:extLst>
              <a:ext uri="{FF2B5EF4-FFF2-40B4-BE49-F238E27FC236}">
                <a16:creationId xmlns:a16="http://schemas.microsoft.com/office/drawing/2014/main" id="{E7213892-667F-F35C-EB7C-2DC7D103205F}"/>
              </a:ext>
            </a:extLst>
          </p:cNvPr>
          <p:cNvPicPr>
            <a:picLocks noChangeAspect="1"/>
          </p:cNvPicPr>
          <p:nvPr/>
        </p:nvPicPr>
        <p:blipFill>
          <a:blip r:embed="rId3"/>
          <a:stretch>
            <a:fillRect/>
          </a:stretch>
        </p:blipFill>
        <p:spPr>
          <a:xfrm>
            <a:off x="9086930" y="5399141"/>
            <a:ext cx="2981325" cy="1019175"/>
          </a:xfrm>
          <a:prstGeom prst="rect">
            <a:avLst/>
          </a:prstGeom>
        </p:spPr>
      </p:pic>
    </p:spTree>
    <p:extLst>
      <p:ext uri="{BB962C8B-B14F-4D97-AF65-F5344CB8AC3E}">
        <p14:creationId xmlns:p14="http://schemas.microsoft.com/office/powerpoint/2010/main" val="1391359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74125-65E0-216C-C839-A6963813943D}"/>
              </a:ext>
            </a:extLst>
          </p:cNvPr>
          <p:cNvSpPr>
            <a:spLocks noGrp="1"/>
          </p:cNvSpPr>
          <p:nvPr>
            <p:ph type="title"/>
          </p:nvPr>
        </p:nvSpPr>
        <p:spPr>
          <a:xfrm>
            <a:off x="2089321" y="470677"/>
            <a:ext cx="10515600" cy="1325563"/>
          </a:xfrm>
        </p:spPr>
        <p:txBody>
          <a:bodyPr>
            <a:normAutofit fontScale="90000"/>
          </a:bodyPr>
          <a:lstStyle/>
          <a:p>
            <a:r>
              <a:rPr lang="en-GB" sz="4000" b="1" dirty="0">
                <a:latin typeface="+mn-lt"/>
              </a:rPr>
              <a:t>Theme 8: AI, Digital Capability and Inclusive Workplaces</a:t>
            </a:r>
            <a:br>
              <a:rPr lang="en-GB" dirty="0"/>
            </a:b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5328F12D-17F3-D3FC-18EF-E41A74E0D2FC}"/>
              </a:ext>
            </a:extLst>
          </p:cNvPr>
          <p:cNvSpPr>
            <a:spLocks noGrp="1"/>
          </p:cNvSpPr>
          <p:nvPr>
            <p:ph idx="1"/>
          </p:nvPr>
        </p:nvSpPr>
        <p:spPr>
          <a:xfrm>
            <a:off x="663540" y="1649591"/>
            <a:ext cx="10515600" cy="4849532"/>
          </a:xfrm>
        </p:spPr>
        <p:txBody>
          <a:bodyPr>
            <a:normAutofit/>
          </a:bodyPr>
          <a:lstStyle/>
          <a:p>
            <a:r>
              <a:rPr lang="en-GB" sz="2600" dirty="0"/>
              <a:t>Where are the key gaps in digital and AI skills training provision, access, and engagement?</a:t>
            </a:r>
          </a:p>
          <a:p>
            <a:pPr marL="0" indent="0">
              <a:buNone/>
            </a:pPr>
            <a:endParaRPr lang="en-GB" sz="2600" dirty="0"/>
          </a:p>
          <a:p>
            <a:r>
              <a:rPr lang="en-GB" sz="2600" dirty="0"/>
              <a:t>What are the implications of AI adoption for inclusivity in the workplace?</a:t>
            </a:r>
          </a:p>
          <a:p>
            <a:endParaRPr lang="en-GB" sz="2600" dirty="0"/>
          </a:p>
          <a:p>
            <a:r>
              <a:rPr lang="en-GB" sz="2600" dirty="0"/>
              <a:t>What novel AI tools can be used to aid:</a:t>
            </a:r>
          </a:p>
          <a:p>
            <a:pPr lvl="1"/>
            <a:r>
              <a:rPr lang="en-GB" sz="2000" dirty="0"/>
              <a:t>employers seeking to find labour and associated government support schemes</a:t>
            </a:r>
          </a:p>
          <a:p>
            <a:pPr lvl="1"/>
            <a:r>
              <a:rPr lang="en-GB" sz="2000" dirty="0"/>
              <a:t>individuals seeking courses on skills development</a:t>
            </a:r>
          </a:p>
          <a:p>
            <a:pPr lvl="1"/>
            <a:r>
              <a:rPr lang="en-GB" sz="2000" dirty="0"/>
              <a:t>support providers to collate and analyse appropriate programme data,</a:t>
            </a:r>
          </a:p>
          <a:p>
            <a:pPr lvl="1"/>
            <a:r>
              <a:rPr lang="en-GB" sz="2000" dirty="0"/>
              <a:t>skills development for marginalised groups, especially SEN and people who are disabled.</a:t>
            </a:r>
          </a:p>
          <a:p>
            <a:endParaRPr lang="en-GB" dirty="0"/>
          </a:p>
        </p:txBody>
      </p:sp>
      <p:pic>
        <p:nvPicPr>
          <p:cNvPr id="4" name="Picture 3">
            <a:extLst>
              <a:ext uri="{FF2B5EF4-FFF2-40B4-BE49-F238E27FC236}">
                <a16:creationId xmlns:a16="http://schemas.microsoft.com/office/drawing/2014/main" id="{9CF54F19-BCAA-89E9-FFC4-51D59F8F84FC}"/>
              </a:ext>
            </a:extLst>
          </p:cNvPr>
          <p:cNvPicPr>
            <a:picLocks noChangeAspect="1"/>
          </p:cNvPicPr>
          <p:nvPr/>
        </p:nvPicPr>
        <p:blipFill>
          <a:blip r:embed="rId3"/>
          <a:stretch>
            <a:fillRect/>
          </a:stretch>
        </p:blipFill>
        <p:spPr>
          <a:xfrm>
            <a:off x="0" y="0"/>
            <a:ext cx="1900719" cy="1221044"/>
          </a:xfrm>
          <a:prstGeom prst="rect">
            <a:avLst/>
          </a:prstGeom>
        </p:spPr>
      </p:pic>
    </p:spTree>
    <p:extLst>
      <p:ext uri="{BB962C8B-B14F-4D97-AF65-F5344CB8AC3E}">
        <p14:creationId xmlns:p14="http://schemas.microsoft.com/office/powerpoint/2010/main" val="3604192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EE5C-ACF7-7463-05D2-20CDCDEFBED6}"/>
              </a:ext>
            </a:extLst>
          </p:cNvPr>
          <p:cNvSpPr>
            <a:spLocks noGrp="1"/>
          </p:cNvSpPr>
          <p:nvPr>
            <p:ph type="title"/>
          </p:nvPr>
        </p:nvSpPr>
        <p:spPr>
          <a:xfrm>
            <a:off x="2225652" y="417869"/>
            <a:ext cx="10515600" cy="1325563"/>
          </a:xfrm>
        </p:spPr>
        <p:txBody>
          <a:bodyPr>
            <a:normAutofit fontScale="90000"/>
          </a:bodyPr>
          <a:lstStyle/>
          <a:p>
            <a:r>
              <a:rPr lang="en-US" b="1" kern="100" dirty="0">
                <a:solidFill>
                  <a:schemeClr val="tx2">
                    <a:lumMod val="50000"/>
                  </a:schemeClr>
                </a:solidFill>
                <a:effectLst/>
                <a:latin typeface="+mn-lt"/>
                <a:ea typeface="Aptos" panose="020B0004020202020204" pitchFamily="34" charset="0"/>
                <a:cs typeface="Times New Roman" panose="02020603050405020304" pitchFamily="18" charset="0"/>
              </a:rPr>
              <a:t>Route 2: Policy Priority Call</a:t>
            </a:r>
            <a:br>
              <a:rPr lang="en-US" sz="3600" b="1" kern="100" dirty="0">
                <a:solidFill>
                  <a:schemeClr val="tx2">
                    <a:lumMod val="50000"/>
                  </a:schemeClr>
                </a:solidFill>
                <a:effectLst/>
                <a:latin typeface="+mn-lt"/>
                <a:ea typeface="Aptos" panose="020B0004020202020204" pitchFamily="34" charset="0"/>
                <a:cs typeface="Times New Roman" panose="02020603050405020304" pitchFamily="18" charset="0"/>
              </a:rPr>
            </a:br>
            <a:br>
              <a:rPr lang="en-US" sz="1800" b="1" dirty="0"/>
            </a:b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C210DFAC-59B4-1A30-D822-526E8A6C5355}"/>
              </a:ext>
            </a:extLst>
          </p:cNvPr>
          <p:cNvSpPr>
            <a:spLocks noGrp="1"/>
          </p:cNvSpPr>
          <p:nvPr>
            <p:ph idx="1"/>
          </p:nvPr>
        </p:nvSpPr>
        <p:spPr>
          <a:xfrm>
            <a:off x="551891" y="1528916"/>
            <a:ext cx="11088218" cy="5329084"/>
          </a:xfrm>
        </p:spPr>
        <p:txBody>
          <a:bodyPr>
            <a:normAutofit fontScale="77500" lnSpcReduction="20000"/>
          </a:bodyPr>
          <a:lstStyle/>
          <a:p>
            <a:pPr marL="0" lvl="0" indent="0">
              <a:buNone/>
            </a:pPr>
            <a:r>
              <a:rPr lang="en-GB" b="1" dirty="0"/>
              <a:t>Policy Priority Topic 1:</a:t>
            </a:r>
            <a:r>
              <a:rPr lang="en-GB" dirty="0"/>
              <a:t> </a:t>
            </a:r>
            <a:r>
              <a:rPr lang="en-US" b="1" dirty="0"/>
              <a:t>A study on Distanced Travelled / Progression Models to inform an NI model.</a:t>
            </a:r>
            <a:endParaRPr lang="en-US" dirty="0"/>
          </a:p>
          <a:p>
            <a:pPr lvl="0"/>
            <a:endParaRPr lang="en-US" dirty="0"/>
          </a:p>
          <a:p>
            <a:pPr lvl="0"/>
            <a:r>
              <a:rPr lang="en-US" dirty="0"/>
              <a:t>How is the current NI model for work readiness and progression within employment and skills delivered within DfC? And how does it compare to best practice? </a:t>
            </a:r>
            <a:endParaRPr lang="en-GB" dirty="0"/>
          </a:p>
          <a:p>
            <a:endParaRPr lang="en-GB" dirty="0"/>
          </a:p>
          <a:p>
            <a:pPr lvl="0"/>
            <a:r>
              <a:rPr lang="en-US" dirty="0"/>
              <a:t>What progression models / model components are used effectively across the world to assess and measure progress towards and within work – with a specific focus on economic inactivity?</a:t>
            </a:r>
          </a:p>
          <a:p>
            <a:pPr lvl="1"/>
            <a:r>
              <a:rPr lang="en-US" dirty="0"/>
              <a:t>Are any of these models scalable or currently being used at scale, and to what success?</a:t>
            </a:r>
            <a:endParaRPr lang="en-GB" dirty="0"/>
          </a:p>
          <a:p>
            <a:endParaRPr lang="en-GB" dirty="0"/>
          </a:p>
          <a:p>
            <a:pPr lvl="0"/>
            <a:r>
              <a:rPr lang="en-US" dirty="0"/>
              <a:t>What data would need to be collected from clients to enable effective assessment phases and monitoring of progression throughout a journey?</a:t>
            </a:r>
            <a:endParaRPr lang="en-GB" dirty="0"/>
          </a:p>
          <a:p>
            <a:pPr marL="0" indent="0">
              <a:buNone/>
            </a:pPr>
            <a:endParaRPr lang="en-GB" dirty="0"/>
          </a:p>
          <a:p>
            <a:pPr lvl="0"/>
            <a:r>
              <a:rPr lang="en-US" dirty="0"/>
              <a:t>What components could be combined to create an effective Distanced Travelled Model for NI, which assesses and monitors progression on a client’s journey towards, and within work? </a:t>
            </a:r>
            <a:endParaRPr lang="en-GB" dirty="0"/>
          </a:p>
        </p:txBody>
      </p:sp>
      <p:pic>
        <p:nvPicPr>
          <p:cNvPr id="4" name="Picture 3">
            <a:extLst>
              <a:ext uri="{FF2B5EF4-FFF2-40B4-BE49-F238E27FC236}">
                <a16:creationId xmlns:a16="http://schemas.microsoft.com/office/drawing/2014/main" id="{CA27DB95-0F2D-5E33-7815-4AC7671CC9B0}"/>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3471796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0A757-AD34-A5EE-6EF8-22D6B49D38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6CF6B-6921-3C5F-5977-97F0446E5C22}"/>
              </a:ext>
            </a:extLst>
          </p:cNvPr>
          <p:cNvSpPr>
            <a:spLocks noGrp="1"/>
          </p:cNvSpPr>
          <p:nvPr>
            <p:ph type="title"/>
          </p:nvPr>
        </p:nvSpPr>
        <p:spPr>
          <a:xfrm>
            <a:off x="1900719" y="417869"/>
            <a:ext cx="10515600" cy="1325563"/>
          </a:xfrm>
        </p:spPr>
        <p:txBody>
          <a:bodyPr>
            <a:normAutofit fontScale="90000"/>
          </a:bodyPr>
          <a:lstStyle/>
          <a:p>
            <a:br>
              <a:rPr lang="en-US" sz="3600" b="1" kern="100" dirty="0">
                <a:solidFill>
                  <a:schemeClr val="tx2">
                    <a:lumMod val="50000"/>
                  </a:schemeClr>
                </a:solidFill>
                <a:effectLst/>
                <a:latin typeface="+mn-lt"/>
                <a:ea typeface="Aptos" panose="020B0004020202020204" pitchFamily="34" charset="0"/>
                <a:cs typeface="Times New Roman" panose="02020603050405020304" pitchFamily="18" charset="0"/>
              </a:rPr>
            </a:br>
            <a:r>
              <a:rPr lang="en-GB" sz="4000" b="1" dirty="0">
                <a:latin typeface="+mn-lt"/>
              </a:rPr>
              <a:t>Policy Priority Area 2: Modelling the Macroeconomic Impact of Reducing Economic Inactivity</a:t>
            </a:r>
            <a:br>
              <a:rPr lang="en-GB" dirty="0"/>
            </a:br>
            <a:br>
              <a:rPr lang="en-US" sz="1800" b="1" dirty="0"/>
            </a:b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219B9AA2-E090-5F44-8899-8E13D42A2FED}"/>
              </a:ext>
            </a:extLst>
          </p:cNvPr>
          <p:cNvSpPr>
            <a:spLocks noGrp="1"/>
          </p:cNvSpPr>
          <p:nvPr>
            <p:ph idx="1"/>
          </p:nvPr>
        </p:nvSpPr>
        <p:spPr>
          <a:xfrm>
            <a:off x="612169" y="1743432"/>
            <a:ext cx="10515600" cy="4873678"/>
          </a:xfrm>
        </p:spPr>
        <p:txBody>
          <a:bodyPr>
            <a:normAutofit fontScale="85000" lnSpcReduction="20000"/>
          </a:bodyPr>
          <a:lstStyle/>
          <a:p>
            <a:pPr lvl="0"/>
            <a:r>
              <a:rPr lang="en-GB" dirty="0"/>
              <a:t>What is the baseline annual cost to NI of current levels of economic inactivity, disaggregated by major client groups?</a:t>
            </a:r>
          </a:p>
          <a:p>
            <a:pPr marL="0" lvl="0" indent="0">
              <a:buNone/>
            </a:pPr>
            <a:endParaRPr lang="en-GB" dirty="0"/>
          </a:p>
          <a:p>
            <a:pPr lvl="0"/>
            <a:r>
              <a:rPr lang="en-GB" dirty="0"/>
              <a:t>How would reducing economic inactivity affect public‑spending and tax/NIC revenues?</a:t>
            </a:r>
          </a:p>
          <a:p>
            <a:pPr marL="0" lvl="0" indent="0">
              <a:buNone/>
            </a:pPr>
            <a:endParaRPr lang="en-GB" dirty="0"/>
          </a:p>
          <a:p>
            <a:pPr lvl="0"/>
            <a:r>
              <a:rPr lang="en-GB" dirty="0"/>
              <a:t>Which policy levers deliver the highest return on investment when modelled individually and in combination?</a:t>
            </a:r>
          </a:p>
          <a:p>
            <a:pPr marL="0" lvl="0" indent="0">
              <a:buNone/>
            </a:pPr>
            <a:endParaRPr lang="en-GB" dirty="0"/>
          </a:p>
          <a:p>
            <a:pPr lvl="0"/>
            <a:r>
              <a:rPr lang="en-GB" dirty="0"/>
              <a:t>Which client groups benefit most from different policy interventions?</a:t>
            </a:r>
          </a:p>
          <a:p>
            <a:pPr lvl="0"/>
            <a:endParaRPr lang="en-GB" dirty="0"/>
          </a:p>
          <a:p>
            <a:pPr lvl="0"/>
            <a:r>
              <a:rPr lang="en-GB" dirty="0"/>
              <a:t>What wider societal savings (healthcare, justice, housing) can be evidenced and credibly included in a NI model?</a:t>
            </a:r>
          </a:p>
          <a:p>
            <a:endParaRPr lang="en-GB" dirty="0"/>
          </a:p>
        </p:txBody>
      </p:sp>
      <p:pic>
        <p:nvPicPr>
          <p:cNvPr id="4" name="Picture 3">
            <a:extLst>
              <a:ext uri="{FF2B5EF4-FFF2-40B4-BE49-F238E27FC236}">
                <a16:creationId xmlns:a16="http://schemas.microsoft.com/office/drawing/2014/main" id="{E8DEF3E2-C668-AF5C-B16D-387A31C03FFB}"/>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1751142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CBA0C-88B5-B261-53E6-5B8E21E852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852399-A2F9-4DD4-0FC7-6EA6451E3AE7}"/>
              </a:ext>
            </a:extLst>
          </p:cNvPr>
          <p:cNvSpPr>
            <a:spLocks noGrp="1"/>
          </p:cNvSpPr>
          <p:nvPr>
            <p:ph type="title"/>
          </p:nvPr>
        </p:nvSpPr>
        <p:spPr>
          <a:xfrm>
            <a:off x="1900719" y="819457"/>
            <a:ext cx="9960602" cy="1325563"/>
          </a:xfrm>
        </p:spPr>
        <p:txBody>
          <a:bodyPr>
            <a:normAutofit fontScale="90000"/>
          </a:bodyPr>
          <a:lstStyle/>
          <a:p>
            <a:br>
              <a:rPr lang="en-US" sz="2700" b="1" kern="100" dirty="0">
                <a:solidFill>
                  <a:schemeClr val="tx2">
                    <a:lumMod val="50000"/>
                  </a:schemeClr>
                </a:solidFill>
                <a:effectLst/>
                <a:latin typeface="+mn-lt"/>
                <a:ea typeface="Aptos" panose="020B0004020202020204" pitchFamily="34" charset="0"/>
                <a:cs typeface="Times New Roman" panose="02020603050405020304" pitchFamily="18" charset="0"/>
              </a:rPr>
            </a:br>
            <a:r>
              <a:rPr lang="en-GB" sz="4000" b="1" dirty="0">
                <a:latin typeface="+mn-lt"/>
              </a:rPr>
              <a:t>Policy Priority Area 3: Developing “Better‑Off” Calculators for Key Client Profiles</a:t>
            </a:r>
            <a:br>
              <a:rPr lang="en-GB" dirty="0"/>
            </a:br>
            <a:br>
              <a:rPr lang="en-GB" sz="2700" dirty="0">
                <a:latin typeface="+mn-lt"/>
              </a:rPr>
            </a:br>
            <a:br>
              <a:rPr lang="en-GB" dirty="0"/>
            </a:br>
            <a:br>
              <a:rPr lang="en-US" sz="1800" b="1" dirty="0"/>
            </a:b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373054B4-810D-920A-4AE3-9231553E1002}"/>
              </a:ext>
            </a:extLst>
          </p:cNvPr>
          <p:cNvSpPr>
            <a:spLocks noGrp="1"/>
          </p:cNvSpPr>
          <p:nvPr>
            <p:ph idx="1"/>
          </p:nvPr>
        </p:nvSpPr>
        <p:spPr>
          <a:xfrm>
            <a:off x="612169" y="1743431"/>
            <a:ext cx="10515600" cy="4706529"/>
          </a:xfrm>
        </p:spPr>
        <p:txBody>
          <a:bodyPr>
            <a:normAutofit fontScale="85000" lnSpcReduction="20000"/>
          </a:bodyPr>
          <a:lstStyle/>
          <a:p>
            <a:pPr lvl="0"/>
            <a:r>
              <a:rPr lang="en-GB" dirty="0"/>
              <a:t>For different client profiles, at what wage/hour thresholds does work provide a positive net income after typical work‑related costs?</a:t>
            </a:r>
          </a:p>
          <a:p>
            <a:pPr marL="0" lvl="0" indent="0">
              <a:buNone/>
            </a:pPr>
            <a:endParaRPr lang="en-GB" dirty="0"/>
          </a:p>
          <a:p>
            <a:pPr lvl="0"/>
            <a:r>
              <a:rPr lang="en-GB" dirty="0"/>
              <a:t>How do taper rates, mitigation payments and forthcoming welfare reforms alter “better‑off” points?</a:t>
            </a:r>
          </a:p>
          <a:p>
            <a:pPr marL="0" lvl="0" indent="0">
              <a:buNone/>
            </a:pPr>
            <a:endParaRPr lang="en-GB" dirty="0"/>
          </a:p>
          <a:p>
            <a:pPr lvl="0"/>
            <a:r>
              <a:rPr lang="en-GB" dirty="0"/>
              <a:t>Which profiles face the steepest effective‑marginal‑tax rates and how might policy adjust to improve incentives?</a:t>
            </a:r>
          </a:p>
          <a:p>
            <a:pPr marL="0" lvl="0" indent="0">
              <a:buNone/>
            </a:pPr>
            <a:endParaRPr lang="en-GB" dirty="0"/>
          </a:p>
          <a:p>
            <a:pPr lvl="0"/>
            <a:r>
              <a:rPr lang="en-GB" dirty="0"/>
              <a:t>What presentation formats (web tool, PDF tables, printable leaflets) best support adviser and client understanding?</a:t>
            </a:r>
          </a:p>
          <a:p>
            <a:pPr marL="0" lvl="0" indent="0">
              <a:buNone/>
            </a:pPr>
            <a:endParaRPr lang="en-GB" dirty="0"/>
          </a:p>
          <a:p>
            <a:pPr lvl="0"/>
            <a:r>
              <a:rPr lang="en-GB" dirty="0"/>
              <a:t>How can the calculators be maintained and updated in‑house as benefit rules change?</a:t>
            </a:r>
          </a:p>
          <a:p>
            <a:endParaRPr lang="en-GB" dirty="0"/>
          </a:p>
        </p:txBody>
      </p:sp>
      <p:pic>
        <p:nvPicPr>
          <p:cNvPr id="4" name="Picture 3">
            <a:extLst>
              <a:ext uri="{FF2B5EF4-FFF2-40B4-BE49-F238E27FC236}">
                <a16:creationId xmlns:a16="http://schemas.microsoft.com/office/drawing/2014/main" id="{DC2828D1-FAC8-9332-4C4F-1EB5ADE90944}"/>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4140883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ABF29-BF5E-1055-839F-E1F8A6550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5B546-5A24-B02D-6E28-BD0660AACD8F}"/>
              </a:ext>
            </a:extLst>
          </p:cNvPr>
          <p:cNvSpPr>
            <a:spLocks noGrp="1"/>
          </p:cNvSpPr>
          <p:nvPr>
            <p:ph type="title"/>
          </p:nvPr>
        </p:nvSpPr>
        <p:spPr>
          <a:xfrm>
            <a:off x="2190213" y="1476683"/>
            <a:ext cx="9657657" cy="1325563"/>
          </a:xfrm>
        </p:spPr>
        <p:txBody>
          <a:bodyPr>
            <a:normAutofit fontScale="90000"/>
          </a:bodyPr>
          <a:lstStyle/>
          <a:p>
            <a:r>
              <a:rPr lang="en-GB" sz="3100" b="1" dirty="0">
                <a:latin typeface="+mn-lt"/>
              </a:rPr>
              <a:t>Policy Priority Area 4: Assessing the Readiness of the </a:t>
            </a:r>
            <a:r>
              <a:rPr lang="en-GB" sz="3100" b="1" dirty="0" err="1">
                <a:latin typeface="+mn-lt"/>
              </a:rPr>
              <a:t>Derry~Londonderry</a:t>
            </a:r>
            <a:r>
              <a:rPr lang="en-GB" sz="3100" b="1" dirty="0">
                <a:latin typeface="+mn-lt"/>
              </a:rPr>
              <a:t> Labour Market to Meet Future Skills Needs</a:t>
            </a:r>
            <a:br>
              <a:rPr lang="en-GB" dirty="0"/>
            </a:br>
            <a:br>
              <a:rPr lang="en-GB" dirty="0"/>
            </a:br>
            <a:br>
              <a:rPr lang="en-GB" dirty="0"/>
            </a:br>
            <a:br>
              <a:rPr lang="en-GB" dirty="0"/>
            </a:br>
            <a:br>
              <a:rPr lang="en-US" sz="1800" b="1" dirty="0"/>
            </a:b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B16C1FBE-A192-670B-D01B-0C48318EBD88}"/>
              </a:ext>
            </a:extLst>
          </p:cNvPr>
          <p:cNvSpPr>
            <a:spLocks noGrp="1"/>
          </p:cNvSpPr>
          <p:nvPr>
            <p:ph idx="1"/>
          </p:nvPr>
        </p:nvSpPr>
        <p:spPr>
          <a:xfrm>
            <a:off x="612169" y="1743432"/>
            <a:ext cx="10515600" cy="4351338"/>
          </a:xfrm>
        </p:spPr>
        <p:txBody>
          <a:bodyPr>
            <a:normAutofit fontScale="85000" lnSpcReduction="10000"/>
          </a:bodyPr>
          <a:lstStyle/>
          <a:p>
            <a:r>
              <a:rPr lang="en-GB" sz="2600" dirty="0"/>
              <a:t>How do upcoming capital projects align with current and projected skills requirements in construction, digital, health &amp; life sciences, advanced manufacturing and related sectors?</a:t>
            </a:r>
          </a:p>
          <a:p>
            <a:endParaRPr lang="en-GB" sz="2600" dirty="0"/>
          </a:p>
          <a:p>
            <a:r>
              <a:rPr lang="en-GB" sz="2600" dirty="0"/>
              <a:t>Which occupations offer the most viable long‑term employment prospects for local residents?</a:t>
            </a:r>
          </a:p>
          <a:p>
            <a:endParaRPr lang="en-GB" sz="2600" dirty="0"/>
          </a:p>
          <a:p>
            <a:r>
              <a:rPr lang="en-GB" sz="2600" dirty="0"/>
              <a:t>What barriers prevent priority groups—young people, long‑term inactive adults, NEETs, economically inactive women—from accessing courses that are essential to deliver capital projects (e.g. apprenticeships)?</a:t>
            </a:r>
          </a:p>
          <a:p>
            <a:endParaRPr lang="en-GB" sz="2600" dirty="0"/>
          </a:p>
          <a:p>
            <a:r>
              <a:rPr lang="en-GB" sz="2600" dirty="0"/>
              <a:t>How effectively are transversal skills, digital literacy and industry experience integrated across the pipeline, and how can employers shape curriculum design, placements and employer‑led pathways?</a:t>
            </a:r>
          </a:p>
          <a:p>
            <a:endParaRPr lang="en-GB" dirty="0"/>
          </a:p>
        </p:txBody>
      </p:sp>
      <p:pic>
        <p:nvPicPr>
          <p:cNvPr id="4" name="Picture 3">
            <a:extLst>
              <a:ext uri="{FF2B5EF4-FFF2-40B4-BE49-F238E27FC236}">
                <a16:creationId xmlns:a16="http://schemas.microsoft.com/office/drawing/2014/main" id="{14E40F81-B8A9-2436-B36F-80FC9E878D39}"/>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1856718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80DCF-178C-E00F-D22B-3341A23BF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79D14-E0CA-5066-3907-C6D6A29EE72B}"/>
              </a:ext>
            </a:extLst>
          </p:cNvPr>
          <p:cNvSpPr>
            <a:spLocks noGrp="1"/>
          </p:cNvSpPr>
          <p:nvPr>
            <p:ph type="title"/>
          </p:nvPr>
        </p:nvSpPr>
        <p:spPr>
          <a:xfrm>
            <a:off x="2000711" y="1365786"/>
            <a:ext cx="10191289" cy="1325563"/>
          </a:xfrm>
        </p:spPr>
        <p:txBody>
          <a:bodyPr>
            <a:normAutofit fontScale="90000"/>
          </a:bodyPr>
          <a:lstStyle/>
          <a:p>
            <a:r>
              <a:rPr lang="en-GB" sz="2700" b="1" dirty="0">
                <a:latin typeface="+mn-lt"/>
              </a:rPr>
              <a:t>Policy Priority Area 5: Widening Participation: </a:t>
            </a:r>
            <a:r>
              <a:rPr lang="en-US" sz="2700" b="1" dirty="0">
                <a:latin typeface="+mn-lt"/>
              </a:rPr>
              <a:t>Employability of those from disadvantaged backgrounds or under-represented groups</a:t>
            </a:r>
            <a:br>
              <a:rPr lang="en-GB" dirty="0"/>
            </a:br>
            <a:br>
              <a:rPr lang="en-GB" dirty="0"/>
            </a:br>
            <a:br>
              <a:rPr lang="en-GB" dirty="0"/>
            </a:br>
            <a:br>
              <a:rPr lang="en-GB" dirty="0"/>
            </a:br>
            <a:br>
              <a:rPr lang="en-US" sz="1800" b="1" dirty="0"/>
            </a:b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FC97D313-29D9-A14F-920A-76DC3866A8B9}"/>
              </a:ext>
            </a:extLst>
          </p:cNvPr>
          <p:cNvSpPr>
            <a:spLocks noGrp="1"/>
          </p:cNvSpPr>
          <p:nvPr>
            <p:ph idx="1"/>
          </p:nvPr>
        </p:nvSpPr>
        <p:spPr>
          <a:xfrm>
            <a:off x="612169" y="1743432"/>
            <a:ext cx="10515600" cy="4351338"/>
          </a:xfrm>
        </p:spPr>
        <p:txBody>
          <a:bodyPr>
            <a:normAutofit fontScale="40000" lnSpcReduction="20000"/>
          </a:bodyPr>
          <a:lstStyle/>
          <a:p>
            <a:pPr marL="0" indent="0">
              <a:buNone/>
            </a:pPr>
            <a:endParaRPr lang="en-GB" dirty="0"/>
          </a:p>
          <a:p>
            <a:pPr lvl="0"/>
            <a:r>
              <a:rPr lang="en-GB" sz="4400" dirty="0"/>
              <a:t>Are WP students securing employment appropriate to their qualification level compared to non WP student peers? Are they succeeding and progressing in the workplace? If not, why not?</a:t>
            </a:r>
          </a:p>
          <a:p>
            <a:pPr lvl="0"/>
            <a:endParaRPr lang="en-GB" sz="4400" dirty="0"/>
          </a:p>
          <a:p>
            <a:pPr lvl="0"/>
            <a:r>
              <a:rPr lang="en-GB" sz="4400" dirty="0"/>
              <a:t>Are WP students overrepresented in graduate underemployment or economic inactivity? What are the reasons for this?</a:t>
            </a:r>
          </a:p>
          <a:p>
            <a:pPr marL="0" indent="0">
              <a:buNone/>
            </a:pPr>
            <a:endParaRPr lang="en-GB" sz="4400" dirty="0"/>
          </a:p>
          <a:p>
            <a:pPr lvl="0"/>
            <a:r>
              <a:rPr lang="en-GB" sz="4400" dirty="0"/>
              <a:t>Is there a perceived or actual skills or preparedness gap compared to non-WP peers?</a:t>
            </a:r>
          </a:p>
          <a:p>
            <a:pPr marL="0" indent="0">
              <a:buNone/>
            </a:pPr>
            <a:r>
              <a:rPr lang="en-GB" sz="4400" dirty="0"/>
              <a:t> </a:t>
            </a:r>
          </a:p>
          <a:p>
            <a:pPr lvl="0"/>
            <a:r>
              <a:rPr lang="en-US" sz="4400" dirty="0"/>
              <a:t>Is there a perception that WP students are less skilled/educated than their peers?</a:t>
            </a:r>
            <a:endParaRPr lang="en-GB" sz="4400" dirty="0"/>
          </a:p>
          <a:p>
            <a:endParaRPr lang="en-GB" sz="4400" dirty="0"/>
          </a:p>
          <a:p>
            <a:pPr lvl="0"/>
            <a:r>
              <a:rPr lang="en-US" sz="4400" dirty="0"/>
              <a:t>How does NI compare to the rest of the UK, ROI and internationally regarding WP? Are there regional variances within NI?</a:t>
            </a:r>
            <a:endParaRPr lang="en-GB" sz="4400" dirty="0"/>
          </a:p>
          <a:p>
            <a:pPr marL="0" indent="0">
              <a:buNone/>
            </a:pPr>
            <a:endParaRPr lang="en-GB" sz="4400" dirty="0"/>
          </a:p>
          <a:p>
            <a:pPr lvl="0"/>
            <a:r>
              <a:rPr lang="en-US" sz="4400" dirty="0"/>
              <a:t>What is the employability outcome or progression pathway for WP students? </a:t>
            </a:r>
            <a:endParaRPr lang="en-GB" sz="4400" dirty="0"/>
          </a:p>
          <a:p>
            <a:endParaRPr lang="en-GB" dirty="0"/>
          </a:p>
        </p:txBody>
      </p:sp>
      <p:pic>
        <p:nvPicPr>
          <p:cNvPr id="4" name="Picture 3">
            <a:extLst>
              <a:ext uri="{FF2B5EF4-FFF2-40B4-BE49-F238E27FC236}">
                <a16:creationId xmlns:a16="http://schemas.microsoft.com/office/drawing/2014/main" id="{15461D10-3870-9ADE-6408-7CD760D2E85F}"/>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1094970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0ADDC-CFEC-DCAC-B421-F17CAD54A6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FFC441-035C-0E58-F97D-D6ED529277FD}"/>
              </a:ext>
            </a:extLst>
          </p:cNvPr>
          <p:cNvSpPr>
            <a:spLocks noGrp="1"/>
          </p:cNvSpPr>
          <p:nvPr>
            <p:ph type="title"/>
          </p:nvPr>
        </p:nvSpPr>
        <p:spPr>
          <a:xfrm>
            <a:off x="3352953" y="2271666"/>
            <a:ext cx="7944312" cy="1391911"/>
          </a:xfrm>
        </p:spPr>
        <p:txBody>
          <a:bodyPr>
            <a:noAutofit/>
          </a:bodyPr>
          <a:lstStyle/>
          <a:p>
            <a:br>
              <a:rPr lang="en-US" sz="3200" dirty="0">
                <a:solidFill>
                  <a:srgbClr val="92D050"/>
                </a:solidFill>
                <a:latin typeface="+mn-lt"/>
              </a:rPr>
            </a:br>
            <a:br>
              <a:rPr lang="en-US" sz="3200" dirty="0">
                <a:solidFill>
                  <a:srgbClr val="92D050"/>
                </a:solidFill>
                <a:latin typeface="+mn-lt"/>
              </a:rPr>
            </a:br>
            <a:r>
              <a:rPr lang="en-GB" sz="4800" b="1" kern="0" dirty="0">
                <a:effectLst/>
                <a:latin typeface="+mn-lt"/>
                <a:ea typeface="Times New Roman" panose="02020603050405020304" pitchFamily="18" charset="0"/>
              </a:rPr>
              <a:t>How to Apply?</a:t>
            </a:r>
            <a:br>
              <a:rPr lang="en-GB" sz="3200" b="1" kern="0" dirty="0">
                <a:solidFill>
                  <a:srgbClr val="92D050"/>
                </a:solidFill>
                <a:effectLst/>
                <a:latin typeface="+mn-lt"/>
                <a:ea typeface="Times New Roman" panose="02020603050405020304" pitchFamily="18" charset="0"/>
              </a:rPr>
            </a:br>
            <a:br>
              <a:rPr lang="en-GB" sz="3200" b="1" kern="0" dirty="0">
                <a:solidFill>
                  <a:srgbClr val="92D050"/>
                </a:solidFill>
                <a:effectLst/>
                <a:latin typeface="+mn-lt"/>
                <a:ea typeface="Times New Roman" panose="02020603050405020304" pitchFamily="18" charset="0"/>
              </a:rPr>
            </a:br>
            <a:endParaRPr lang="en-US" sz="2800" dirty="0">
              <a:latin typeface="+mn-lt"/>
            </a:endParaRPr>
          </a:p>
        </p:txBody>
      </p:sp>
    </p:spTree>
    <p:extLst>
      <p:ext uri="{BB962C8B-B14F-4D97-AF65-F5344CB8AC3E}">
        <p14:creationId xmlns:p14="http://schemas.microsoft.com/office/powerpoint/2010/main" val="1566318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3BD23-8642-AB70-7B04-535EFA079265}"/>
              </a:ext>
            </a:extLst>
          </p:cNvPr>
          <p:cNvSpPr>
            <a:spLocks noGrp="1"/>
          </p:cNvSpPr>
          <p:nvPr>
            <p:ph type="title"/>
          </p:nvPr>
        </p:nvSpPr>
        <p:spPr>
          <a:xfrm>
            <a:off x="3609239" y="56691"/>
            <a:ext cx="10515600" cy="1325563"/>
          </a:xfrm>
        </p:spPr>
        <p:txBody>
          <a:bodyPr/>
          <a:lstStyle/>
          <a:p>
            <a:r>
              <a:rPr lang="en-US" b="1" dirty="0">
                <a:solidFill>
                  <a:schemeClr val="tx2">
                    <a:lumMod val="50000"/>
                  </a:schemeClr>
                </a:solidFill>
                <a:latin typeface="+mn-lt"/>
              </a:rPr>
              <a:t>Application Process</a:t>
            </a:r>
            <a:endParaRPr lang="en-GB" b="1" dirty="0">
              <a:solidFill>
                <a:schemeClr val="tx2">
                  <a:lumMod val="50000"/>
                </a:schemeClr>
              </a:solidFill>
              <a:latin typeface="+mn-lt"/>
            </a:endParaRPr>
          </a:p>
        </p:txBody>
      </p:sp>
      <p:sp>
        <p:nvSpPr>
          <p:cNvPr id="3" name="Content Placeholder 2">
            <a:extLst>
              <a:ext uri="{FF2B5EF4-FFF2-40B4-BE49-F238E27FC236}">
                <a16:creationId xmlns:a16="http://schemas.microsoft.com/office/drawing/2014/main" id="{EA18B5AF-7CEB-A7A7-8FFC-FD93AB2AE6D1}"/>
              </a:ext>
            </a:extLst>
          </p:cNvPr>
          <p:cNvSpPr>
            <a:spLocks noGrp="1"/>
          </p:cNvSpPr>
          <p:nvPr>
            <p:ph idx="1"/>
          </p:nvPr>
        </p:nvSpPr>
        <p:spPr>
          <a:xfrm>
            <a:off x="653693" y="1382254"/>
            <a:ext cx="10884613" cy="5149928"/>
          </a:xfrm>
        </p:spPr>
        <p:txBody>
          <a:bodyPr>
            <a:normAutofit lnSpcReduction="10000"/>
          </a:bodyPr>
          <a:lstStyle/>
          <a:p>
            <a:r>
              <a:rPr lang="en-GB" kern="100" dirty="0">
                <a:effectLst/>
                <a:ea typeface="Calibri" panose="020F0502020204030204" pitchFamily="34" charset="0"/>
                <a:cs typeface="Times New Roman" panose="02020603050405020304" pitchFamily="18" charset="0"/>
              </a:rPr>
              <a:t>Via </a:t>
            </a:r>
            <a:r>
              <a:rPr lang="en-GB" u="sng" dirty="0">
                <a:hlinkClick r:id="rId2"/>
              </a:rPr>
              <a:t>www.epicfuturesni.org/phase-2-call</a:t>
            </a:r>
            <a:endParaRPr lang="en-GB" dirty="0"/>
          </a:p>
          <a:p>
            <a:pPr marL="0" indent="0">
              <a:buNone/>
            </a:pPr>
            <a:endParaRPr lang="en-US" dirty="0"/>
          </a:p>
          <a:p>
            <a:r>
              <a:rPr lang="en-US" dirty="0"/>
              <a:t>Lead applicant submission</a:t>
            </a:r>
          </a:p>
          <a:p>
            <a:endParaRPr lang="en-US" dirty="0"/>
          </a:p>
          <a:p>
            <a:r>
              <a:rPr lang="en-US" dirty="0"/>
              <a:t>Online application form and maximum 4 attachments</a:t>
            </a:r>
          </a:p>
          <a:p>
            <a:pPr lvl="1"/>
            <a:r>
              <a:rPr lang="en-US" sz="2800" dirty="0"/>
              <a:t>Case for support (max 8 pages)</a:t>
            </a:r>
          </a:p>
          <a:p>
            <a:pPr lvl="1"/>
            <a:r>
              <a:rPr lang="en-US" sz="2800" dirty="0"/>
              <a:t>Justification of resources (1 page)</a:t>
            </a:r>
          </a:p>
          <a:p>
            <a:pPr lvl="1"/>
            <a:r>
              <a:rPr lang="en-US" sz="2800" dirty="0"/>
              <a:t>Applicant CVs (max 2 pages per person)</a:t>
            </a:r>
          </a:p>
          <a:p>
            <a:pPr lvl="1"/>
            <a:r>
              <a:rPr lang="en-US" sz="2800" dirty="0"/>
              <a:t>Letters of support from partners (max 1 per partner)</a:t>
            </a:r>
            <a:endParaRPr lang="en-GB" sz="2800" dirty="0"/>
          </a:p>
          <a:p>
            <a:endParaRPr lang="en-US" dirty="0"/>
          </a:p>
          <a:p>
            <a:r>
              <a:rPr lang="en-GB" sz="2800" dirty="0">
                <a:effectLst/>
                <a:ea typeface="Aptos" panose="020B0004020202020204" pitchFamily="34" charset="0"/>
                <a:cs typeface="Arial" panose="020B0604020202020204" pitchFamily="34" charset="0"/>
              </a:rPr>
              <a:t>Eligible costs must follow the ESRC Research Funding Guide</a:t>
            </a:r>
            <a:endParaRPr lang="en-US" dirty="0"/>
          </a:p>
        </p:txBody>
      </p:sp>
      <p:pic>
        <p:nvPicPr>
          <p:cNvPr id="4" name="Picture 3">
            <a:extLst>
              <a:ext uri="{FF2B5EF4-FFF2-40B4-BE49-F238E27FC236}">
                <a16:creationId xmlns:a16="http://schemas.microsoft.com/office/drawing/2014/main" id="{DE90696B-68F7-70F3-0C9A-67D31CC443D4}"/>
              </a:ext>
            </a:extLst>
          </p:cNvPr>
          <p:cNvPicPr>
            <a:picLocks noChangeAspect="1"/>
          </p:cNvPicPr>
          <p:nvPr/>
        </p:nvPicPr>
        <p:blipFill>
          <a:blip r:embed="rId3"/>
          <a:stretch>
            <a:fillRect/>
          </a:stretch>
        </p:blipFill>
        <p:spPr>
          <a:xfrm>
            <a:off x="0" y="0"/>
            <a:ext cx="1900719" cy="1221044"/>
          </a:xfrm>
          <a:prstGeom prst="rect">
            <a:avLst/>
          </a:prstGeom>
        </p:spPr>
      </p:pic>
    </p:spTree>
    <p:extLst>
      <p:ext uri="{BB962C8B-B14F-4D97-AF65-F5344CB8AC3E}">
        <p14:creationId xmlns:p14="http://schemas.microsoft.com/office/powerpoint/2010/main" val="126884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891A6-DB7D-21B0-C6E6-9A71155859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702006-A99F-E0B4-957B-DE3264D22992}"/>
              </a:ext>
            </a:extLst>
          </p:cNvPr>
          <p:cNvSpPr>
            <a:spLocks noGrp="1"/>
          </p:cNvSpPr>
          <p:nvPr>
            <p:ph type="title"/>
          </p:nvPr>
        </p:nvSpPr>
        <p:spPr>
          <a:xfrm>
            <a:off x="2089153" y="56691"/>
            <a:ext cx="10515600" cy="1325563"/>
          </a:xfrm>
        </p:spPr>
        <p:txBody>
          <a:bodyPr/>
          <a:lstStyle/>
          <a:p>
            <a:r>
              <a:rPr lang="en-US" b="1" dirty="0">
                <a:solidFill>
                  <a:schemeClr val="tx2">
                    <a:lumMod val="50000"/>
                  </a:schemeClr>
                </a:solidFill>
                <a:latin typeface="+mn-lt"/>
              </a:rPr>
              <a:t>Important Information for All Applicants</a:t>
            </a:r>
            <a:endParaRPr lang="en-GB" b="1" dirty="0">
              <a:solidFill>
                <a:schemeClr val="tx2">
                  <a:lumMod val="50000"/>
                </a:schemeClr>
              </a:solidFill>
              <a:latin typeface="+mn-lt"/>
            </a:endParaRPr>
          </a:p>
        </p:txBody>
      </p:sp>
      <p:sp>
        <p:nvSpPr>
          <p:cNvPr id="3" name="Content Placeholder 2">
            <a:extLst>
              <a:ext uri="{FF2B5EF4-FFF2-40B4-BE49-F238E27FC236}">
                <a16:creationId xmlns:a16="http://schemas.microsoft.com/office/drawing/2014/main" id="{220C9BB8-F06B-5412-1CA8-766574BA4BDB}"/>
              </a:ext>
            </a:extLst>
          </p:cNvPr>
          <p:cNvSpPr>
            <a:spLocks noGrp="1"/>
          </p:cNvSpPr>
          <p:nvPr>
            <p:ph idx="1"/>
          </p:nvPr>
        </p:nvSpPr>
        <p:spPr>
          <a:xfrm>
            <a:off x="653693" y="1382254"/>
            <a:ext cx="10884613" cy="5149928"/>
          </a:xfrm>
        </p:spPr>
        <p:txBody>
          <a:bodyPr>
            <a:normAutofit fontScale="92500" lnSpcReduction="20000"/>
          </a:bodyPr>
          <a:lstStyle/>
          <a:p>
            <a:pPr lvl="0"/>
            <a:r>
              <a:rPr lang="en-US" dirty="0"/>
              <a:t>If the proposal is a collaboration, a letter of support must be submitted from each partner </a:t>
            </a:r>
            <a:r>
              <a:rPr lang="en-US" dirty="0" err="1"/>
              <a:t>organisation</a:t>
            </a:r>
            <a:r>
              <a:rPr lang="en-US" dirty="0"/>
              <a:t> and attached to the application by the lead applicant. </a:t>
            </a:r>
          </a:p>
          <a:p>
            <a:pPr lvl="0"/>
            <a:endParaRPr lang="en-GB" dirty="0"/>
          </a:p>
          <a:p>
            <a:pPr lvl="0"/>
            <a:r>
              <a:rPr lang="en-US" dirty="0"/>
              <a:t>The lead applicant must be based in the UK and have a UK bank account. They will administer the payment to other collaborators.</a:t>
            </a:r>
          </a:p>
          <a:p>
            <a:pPr lvl="0"/>
            <a:endParaRPr lang="en-GB" dirty="0"/>
          </a:p>
          <a:p>
            <a:r>
              <a:rPr lang="en-US" dirty="0"/>
              <a:t>If your proposal involves data collection, an academic partner capable of securing institutional ethical approval is required to be part of your collaboration. </a:t>
            </a:r>
          </a:p>
          <a:p>
            <a:endParaRPr lang="en-US" dirty="0"/>
          </a:p>
          <a:p>
            <a:pPr lvl="0"/>
            <a:r>
              <a:rPr lang="en-US" dirty="0"/>
              <a:t>Academic time should be costed as a percentage of their time, at 80% FEC as per UKRI rules and not as consultancy. Other types of applicants can receive 100% FEC.</a:t>
            </a:r>
            <a:endParaRPr lang="en-GB" dirty="0"/>
          </a:p>
          <a:p>
            <a:endParaRPr lang="en-US" dirty="0"/>
          </a:p>
        </p:txBody>
      </p:sp>
      <p:pic>
        <p:nvPicPr>
          <p:cNvPr id="4" name="Picture 3">
            <a:extLst>
              <a:ext uri="{FF2B5EF4-FFF2-40B4-BE49-F238E27FC236}">
                <a16:creationId xmlns:a16="http://schemas.microsoft.com/office/drawing/2014/main" id="{C3CD66D9-1330-B407-6144-8B0711F74AA2}"/>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685270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C569F-941D-5008-3CB7-3BE3E7C298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D1F7FA-F28F-6D0D-525D-B920CE462470}"/>
              </a:ext>
            </a:extLst>
          </p:cNvPr>
          <p:cNvSpPr>
            <a:spLocks noGrp="1"/>
          </p:cNvSpPr>
          <p:nvPr>
            <p:ph type="title"/>
          </p:nvPr>
        </p:nvSpPr>
        <p:spPr>
          <a:xfrm>
            <a:off x="2089153" y="56691"/>
            <a:ext cx="10515600" cy="1325563"/>
          </a:xfrm>
        </p:spPr>
        <p:txBody>
          <a:bodyPr/>
          <a:lstStyle/>
          <a:p>
            <a:r>
              <a:rPr lang="en-US" b="1" dirty="0">
                <a:solidFill>
                  <a:schemeClr val="tx2">
                    <a:lumMod val="50000"/>
                  </a:schemeClr>
                </a:solidFill>
                <a:latin typeface="+mn-lt"/>
              </a:rPr>
              <a:t>Important Information for All Applicants </a:t>
            </a:r>
            <a:r>
              <a:rPr lang="en-US" b="1" dirty="0" err="1">
                <a:solidFill>
                  <a:schemeClr val="tx2">
                    <a:lumMod val="50000"/>
                  </a:schemeClr>
                </a:solidFill>
                <a:latin typeface="+mn-lt"/>
              </a:rPr>
              <a:t>Cont</a:t>
            </a:r>
            <a:r>
              <a:rPr lang="en-US" b="1" dirty="0">
                <a:solidFill>
                  <a:schemeClr val="tx2">
                    <a:lumMod val="50000"/>
                  </a:schemeClr>
                </a:solidFill>
                <a:latin typeface="+mn-lt"/>
              </a:rPr>
              <a:t>…</a:t>
            </a:r>
            <a:endParaRPr lang="en-GB" b="1" dirty="0">
              <a:solidFill>
                <a:schemeClr val="tx2">
                  <a:lumMod val="50000"/>
                </a:schemeClr>
              </a:solidFill>
              <a:latin typeface="+mn-lt"/>
            </a:endParaRPr>
          </a:p>
        </p:txBody>
      </p:sp>
      <p:sp>
        <p:nvSpPr>
          <p:cNvPr id="3" name="Content Placeholder 2">
            <a:extLst>
              <a:ext uri="{FF2B5EF4-FFF2-40B4-BE49-F238E27FC236}">
                <a16:creationId xmlns:a16="http://schemas.microsoft.com/office/drawing/2014/main" id="{9821AAF2-AE9C-E6DA-8EC1-9B4A13546DD3}"/>
              </a:ext>
            </a:extLst>
          </p:cNvPr>
          <p:cNvSpPr>
            <a:spLocks noGrp="1"/>
          </p:cNvSpPr>
          <p:nvPr>
            <p:ph idx="1"/>
          </p:nvPr>
        </p:nvSpPr>
        <p:spPr>
          <a:xfrm>
            <a:off x="653693" y="1382254"/>
            <a:ext cx="10884613" cy="5149928"/>
          </a:xfrm>
        </p:spPr>
        <p:txBody>
          <a:bodyPr>
            <a:normAutofit/>
          </a:bodyPr>
          <a:lstStyle/>
          <a:p>
            <a:endParaRPr lang="en-US" dirty="0"/>
          </a:p>
          <a:p>
            <a:pPr lvl="0"/>
            <a:r>
              <a:rPr lang="en-US" sz="2400" dirty="0"/>
              <a:t>All dissemination events associated with funded projects should be held in conjunction with EPIC Futures NI. </a:t>
            </a:r>
          </a:p>
          <a:p>
            <a:pPr lvl="0"/>
            <a:endParaRPr lang="en-GB" sz="2400" dirty="0"/>
          </a:p>
          <a:p>
            <a:pPr lvl="0"/>
            <a:r>
              <a:rPr lang="en-US" sz="2400" dirty="0"/>
              <a:t>EPIC Futures NI views projects funded as being collaborators and therefore projects and named individuals involved in projects will be featured on our website and social media.</a:t>
            </a:r>
          </a:p>
          <a:p>
            <a:pPr lvl="0"/>
            <a:endParaRPr lang="en-US" sz="2400" dirty="0"/>
          </a:p>
          <a:p>
            <a:r>
              <a:rPr lang="en-US" sz="2400" dirty="0"/>
              <a:t>All projects will be required to sign a data sharing agreement, where the applicants and EPIC Futures NI will be independent data controllers. Where possible, data and outputs will be open access.</a:t>
            </a:r>
          </a:p>
          <a:p>
            <a:pPr lvl="0"/>
            <a:endParaRPr lang="en-US" dirty="0"/>
          </a:p>
          <a:p>
            <a:pPr lvl="0"/>
            <a:endParaRPr lang="en-GB" dirty="0"/>
          </a:p>
          <a:p>
            <a:endParaRPr lang="en-US" dirty="0"/>
          </a:p>
        </p:txBody>
      </p:sp>
      <p:pic>
        <p:nvPicPr>
          <p:cNvPr id="4" name="Picture 3">
            <a:extLst>
              <a:ext uri="{FF2B5EF4-FFF2-40B4-BE49-F238E27FC236}">
                <a16:creationId xmlns:a16="http://schemas.microsoft.com/office/drawing/2014/main" id="{93DFEA94-21DA-9A27-3BDF-9C25CFCB592D}"/>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54229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7ECC1D-7390-DCBB-ACDD-4B798A78B25E}"/>
              </a:ext>
            </a:extLst>
          </p:cNvPr>
          <p:cNvSpPr>
            <a:spLocks noGrp="1"/>
          </p:cNvSpPr>
          <p:nvPr>
            <p:ph type="body" sz="quarter" idx="14"/>
          </p:nvPr>
        </p:nvSpPr>
        <p:spPr>
          <a:xfrm>
            <a:off x="4731026" y="1141626"/>
            <a:ext cx="7019159" cy="4761957"/>
          </a:xfrm>
        </p:spPr>
        <p:txBody>
          <a:bodyPr>
            <a:normAutofit/>
          </a:bodyPr>
          <a:lstStyle/>
          <a:p>
            <a:pPr marL="0" indent="0">
              <a:lnSpc>
                <a:spcPct val="160000"/>
              </a:lnSpc>
              <a:buNone/>
            </a:pPr>
            <a:br>
              <a:rPr lang="en-GB" sz="2800">
                <a:effectLst/>
                <a:latin typeface="Aptos" panose="020B0004020202020204" pitchFamily="34" charset="0"/>
                <a:ea typeface="Aptos" panose="020B0004020202020204" pitchFamily="34" charset="0"/>
                <a:cs typeface="Aptos" panose="020B0004020202020204" pitchFamily="34" charset="0"/>
              </a:rPr>
            </a:br>
            <a:endParaRPr lang="en-US"/>
          </a:p>
        </p:txBody>
      </p:sp>
      <p:sp>
        <p:nvSpPr>
          <p:cNvPr id="3" name="Title 2">
            <a:extLst>
              <a:ext uri="{FF2B5EF4-FFF2-40B4-BE49-F238E27FC236}">
                <a16:creationId xmlns:a16="http://schemas.microsoft.com/office/drawing/2014/main" id="{53A5507B-467D-587A-44EC-DAE1AA0DFFA9}"/>
              </a:ext>
            </a:extLst>
          </p:cNvPr>
          <p:cNvSpPr>
            <a:spLocks noGrp="1"/>
          </p:cNvSpPr>
          <p:nvPr>
            <p:ph type="title"/>
          </p:nvPr>
        </p:nvSpPr>
        <p:spPr>
          <a:xfrm>
            <a:off x="4731026" y="311785"/>
            <a:ext cx="5208104" cy="997527"/>
          </a:xfrm>
        </p:spPr>
        <p:txBody>
          <a:bodyPr>
            <a:normAutofit/>
          </a:bodyPr>
          <a:lstStyle/>
          <a:p>
            <a:r>
              <a:rPr lang="en-US"/>
              <a:t>Areas of Focus</a:t>
            </a:r>
          </a:p>
        </p:txBody>
      </p:sp>
      <p:sp>
        <p:nvSpPr>
          <p:cNvPr id="5" name="Slide Number Placeholder 4">
            <a:extLst>
              <a:ext uri="{FF2B5EF4-FFF2-40B4-BE49-F238E27FC236}">
                <a16:creationId xmlns:a16="http://schemas.microsoft.com/office/drawing/2014/main" id="{9351F025-2FD7-33F8-3ECF-7900EDA910E4}"/>
              </a:ext>
            </a:extLst>
          </p:cNvPr>
          <p:cNvSpPr>
            <a:spLocks noGrp="1"/>
          </p:cNvSpPr>
          <p:nvPr>
            <p:ph type="sldNum" sz="quarter" idx="12"/>
          </p:nvPr>
        </p:nvSpPr>
        <p:spPr/>
        <p:txBody>
          <a:bodyPr/>
          <a:lstStyle/>
          <a:p>
            <a:fld id="{CD6EEE6D-6703-484A-93FA-F15FEC778136}" type="slidenum">
              <a:rPr lang="en-US" smtClean="0"/>
              <a:pPr/>
              <a:t>3</a:t>
            </a:fld>
            <a:endParaRPr lang="en-US"/>
          </a:p>
        </p:txBody>
      </p:sp>
      <p:pic>
        <p:nvPicPr>
          <p:cNvPr id="8" name="Picture Placeholder 7" descr="A group of people putting their hands together&#10;&#10;Description automatically generated">
            <a:extLst>
              <a:ext uri="{FF2B5EF4-FFF2-40B4-BE49-F238E27FC236}">
                <a16:creationId xmlns:a16="http://schemas.microsoft.com/office/drawing/2014/main" id="{164D5B31-4D25-C29B-DFC1-C51634C30B7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8100" r="28100"/>
          <a:stretch>
            <a:fillRect/>
          </a:stretch>
        </p:blipFill>
        <p:spPr>
          <a:xfrm>
            <a:off x="0" y="0"/>
            <a:ext cx="3657601" cy="6858000"/>
          </a:xfrm>
        </p:spPr>
      </p:pic>
      <p:sp>
        <p:nvSpPr>
          <p:cNvPr id="7" name="TextBox 6">
            <a:extLst>
              <a:ext uri="{FF2B5EF4-FFF2-40B4-BE49-F238E27FC236}">
                <a16:creationId xmlns:a16="http://schemas.microsoft.com/office/drawing/2014/main" id="{D728A0A1-2049-6478-7E42-1ABC12AE0E2D}"/>
              </a:ext>
            </a:extLst>
          </p:cNvPr>
          <p:cNvSpPr txBox="1"/>
          <p:nvPr/>
        </p:nvSpPr>
        <p:spPr>
          <a:xfrm>
            <a:off x="3794760" y="1479624"/>
            <a:ext cx="8182713" cy="4254113"/>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GB" b="1" kern="100" dirty="0">
                <a:effectLst/>
                <a:latin typeface="Aptos" panose="020B0004020202020204" pitchFamily="34" charset="0"/>
                <a:ea typeface="Aptos" panose="020B0004020202020204" pitchFamily="34" charset="0"/>
                <a:cs typeface="Times New Roman" panose="02020603050405020304" pitchFamily="18" charset="0"/>
              </a:rPr>
              <a:t>Filling Research Gaps:</a:t>
            </a:r>
            <a:r>
              <a:rPr lang="en-GB" kern="100" dirty="0">
                <a:effectLst/>
                <a:latin typeface="Aptos" panose="020B0004020202020204" pitchFamily="34" charset="0"/>
                <a:ea typeface="Aptos" panose="020B0004020202020204" pitchFamily="34" charset="0"/>
                <a:cs typeface="Times New Roman" panose="02020603050405020304" pitchFamily="18" charset="0"/>
              </a:rPr>
              <a:t> Developing a holistic understanding of skills and employability at sub-regional levels across Northern Ireland.</a:t>
            </a:r>
          </a:p>
          <a:p>
            <a:pPr lvl="0">
              <a:lnSpc>
                <a:spcPct val="107000"/>
              </a:lnSpc>
              <a:spcAft>
                <a:spcPts val="800"/>
              </a:spcAft>
              <a:buSzPts val="1000"/>
              <a:tabLst>
                <a:tab pos="457200" algn="l"/>
              </a:tabLst>
            </a:pPr>
            <a:endParaRPr lang="en-GB"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b="1" kern="100" dirty="0">
                <a:effectLst/>
                <a:latin typeface="Aptos" panose="020B0004020202020204" pitchFamily="34" charset="0"/>
                <a:ea typeface="Aptos" panose="020B0004020202020204" pitchFamily="34" charset="0"/>
                <a:cs typeface="Times New Roman" panose="02020603050405020304" pitchFamily="18" charset="0"/>
              </a:rPr>
              <a:t>Labour Market Analysis:</a:t>
            </a:r>
            <a:r>
              <a:rPr lang="en-GB" kern="100" dirty="0">
                <a:effectLst/>
                <a:latin typeface="Aptos" panose="020B0004020202020204" pitchFamily="34" charset="0"/>
                <a:ea typeface="Aptos" panose="020B0004020202020204" pitchFamily="34" charset="0"/>
                <a:cs typeface="Times New Roman" panose="02020603050405020304" pitchFamily="18" charset="0"/>
              </a:rPr>
              <a:t> Identifying trends and behaviours within the current and future labour market to inform responsive solutions.</a:t>
            </a:r>
          </a:p>
          <a:p>
            <a:pPr lvl="0">
              <a:lnSpc>
                <a:spcPct val="107000"/>
              </a:lnSpc>
              <a:spcAft>
                <a:spcPts val="800"/>
              </a:spcAft>
              <a:buSzPts val="1000"/>
              <a:tabLst>
                <a:tab pos="457200" algn="l"/>
              </a:tabLst>
            </a:pPr>
            <a:endParaRPr lang="en-GB"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b="1" kern="100" dirty="0">
                <a:effectLst/>
                <a:latin typeface="Aptos" panose="020B0004020202020204" pitchFamily="34" charset="0"/>
                <a:ea typeface="Aptos" panose="020B0004020202020204" pitchFamily="34" charset="0"/>
                <a:cs typeface="Times New Roman" panose="02020603050405020304" pitchFamily="18" charset="0"/>
              </a:rPr>
              <a:t>Evidence-Based </a:t>
            </a:r>
            <a:r>
              <a:rPr lang="en-GB" b="1" kern="100" dirty="0">
                <a:latin typeface="Aptos" panose="020B0004020202020204" pitchFamily="34" charset="0"/>
                <a:ea typeface="Aptos" panose="020B0004020202020204" pitchFamily="34" charset="0"/>
                <a:cs typeface="Times New Roman" panose="02020603050405020304" pitchFamily="18" charset="0"/>
              </a:rPr>
              <a:t>Policy Recommendations</a:t>
            </a:r>
            <a:r>
              <a:rPr lang="en-GB" b="1" kern="100" dirty="0">
                <a:effectLst/>
                <a:latin typeface="Aptos" panose="020B0004020202020204" pitchFamily="34" charset="0"/>
                <a:ea typeface="Aptos" panose="020B0004020202020204" pitchFamily="34" charset="0"/>
                <a:cs typeface="Times New Roman" panose="02020603050405020304" pitchFamily="18" charset="0"/>
              </a:rPr>
              <a:t>: </a:t>
            </a:r>
            <a:r>
              <a:rPr lang="en-GB" kern="100" dirty="0">
                <a:effectLst/>
                <a:latin typeface="Aptos" panose="020B0004020202020204" pitchFamily="34" charset="0"/>
                <a:ea typeface="Aptos" panose="020B0004020202020204" pitchFamily="34" charset="0"/>
                <a:cs typeface="Times New Roman" panose="02020603050405020304" pitchFamily="18" charset="0"/>
              </a:rPr>
              <a:t>Collaboratively designing policy recommendations that tackle deep rooted skills and employment challenges.</a:t>
            </a:r>
          </a:p>
          <a:p>
            <a:pPr lvl="0">
              <a:lnSpc>
                <a:spcPct val="107000"/>
              </a:lnSpc>
              <a:spcAft>
                <a:spcPts val="800"/>
              </a:spcAft>
              <a:buSzPts val="1000"/>
              <a:tabLst>
                <a:tab pos="457200" algn="l"/>
              </a:tabLst>
            </a:pPr>
            <a:endParaRPr lang="en-GB"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b="1" kern="100" dirty="0">
                <a:effectLst/>
                <a:latin typeface="Aptos" panose="020B0004020202020204" pitchFamily="34" charset="0"/>
                <a:ea typeface="Aptos" panose="020B0004020202020204" pitchFamily="34" charset="0"/>
                <a:cs typeface="Times New Roman" panose="02020603050405020304" pitchFamily="18" charset="0"/>
              </a:rPr>
              <a:t>Building Collaborative Partnerships: </a:t>
            </a:r>
            <a:r>
              <a:rPr lang="en-GB" kern="100" dirty="0">
                <a:effectLst/>
                <a:latin typeface="Aptos" panose="020B0004020202020204" pitchFamily="34" charset="0"/>
                <a:ea typeface="Aptos" panose="020B0004020202020204" pitchFamily="34" charset="0"/>
                <a:cs typeface="Times New Roman" panose="02020603050405020304" pitchFamily="18" charset="0"/>
              </a:rPr>
              <a:t>Uniting diverse sectors to create fair and meaningful employment opportunities through the advancement of shared goals.</a:t>
            </a:r>
          </a:p>
        </p:txBody>
      </p:sp>
    </p:spTree>
    <p:extLst>
      <p:ext uri="{BB962C8B-B14F-4D97-AF65-F5344CB8AC3E}">
        <p14:creationId xmlns:p14="http://schemas.microsoft.com/office/powerpoint/2010/main" val="2687406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5AEAA-0F1C-B693-4A5D-E32DD97F367A}"/>
              </a:ext>
            </a:extLst>
          </p:cNvPr>
          <p:cNvSpPr>
            <a:spLocks noGrp="1"/>
          </p:cNvSpPr>
          <p:nvPr>
            <p:ph type="title"/>
          </p:nvPr>
        </p:nvSpPr>
        <p:spPr>
          <a:xfrm>
            <a:off x="3026595" y="149367"/>
            <a:ext cx="10515600" cy="1325563"/>
          </a:xfrm>
        </p:spPr>
        <p:txBody>
          <a:bodyPr/>
          <a:lstStyle/>
          <a:p>
            <a:r>
              <a:rPr lang="en-US" b="1" dirty="0">
                <a:latin typeface="+mn-lt"/>
              </a:rPr>
              <a:t>Assessment Process</a:t>
            </a:r>
            <a:endParaRPr lang="en-GB" b="1" dirty="0">
              <a:latin typeface="+mn-lt"/>
            </a:endParaRPr>
          </a:p>
        </p:txBody>
      </p:sp>
      <p:sp>
        <p:nvSpPr>
          <p:cNvPr id="3" name="Content Placeholder 2">
            <a:extLst>
              <a:ext uri="{FF2B5EF4-FFF2-40B4-BE49-F238E27FC236}">
                <a16:creationId xmlns:a16="http://schemas.microsoft.com/office/drawing/2014/main" id="{83CD3D64-C931-20D5-A262-6639B17E4882}"/>
              </a:ext>
            </a:extLst>
          </p:cNvPr>
          <p:cNvSpPr>
            <a:spLocks noGrp="1"/>
          </p:cNvSpPr>
          <p:nvPr>
            <p:ph idx="1"/>
          </p:nvPr>
        </p:nvSpPr>
        <p:spPr>
          <a:xfrm>
            <a:off x="453347" y="1517060"/>
            <a:ext cx="11285306" cy="5340940"/>
          </a:xfrm>
        </p:spPr>
        <p:txBody>
          <a:bodyPr>
            <a:normAutofit fontScale="32500" lnSpcReduction="20000"/>
          </a:bodyPr>
          <a:lstStyle/>
          <a:p>
            <a:pPr lvl="0"/>
            <a:r>
              <a:rPr lang="en-GB" sz="6800" dirty="0"/>
              <a:t>A five-stage process will be adopted. </a:t>
            </a:r>
          </a:p>
          <a:p>
            <a:pPr lvl="1"/>
            <a:r>
              <a:rPr lang="en-GB" sz="6800" dirty="0"/>
              <a:t>Stage 1. Eligibility Screening based on eligibility criteria (Ulster University EPIC Futures Team)</a:t>
            </a:r>
          </a:p>
          <a:p>
            <a:pPr lvl="1"/>
            <a:r>
              <a:rPr lang="en-GB" sz="6800" dirty="0"/>
              <a:t>Stage 2. Scored independent assessment (1 policy expert and 1 academic reviewer)</a:t>
            </a:r>
          </a:p>
          <a:p>
            <a:pPr lvl="1"/>
            <a:r>
              <a:rPr lang="en-GB" sz="6800" dirty="0"/>
              <a:t>Stage 3. Moderation between assessors</a:t>
            </a:r>
          </a:p>
          <a:p>
            <a:pPr lvl="1"/>
            <a:r>
              <a:rPr lang="en-GB" sz="6800" dirty="0"/>
              <a:t>Stage 4. Portfolio review and balance</a:t>
            </a:r>
          </a:p>
          <a:p>
            <a:pPr lvl="1"/>
            <a:r>
              <a:rPr lang="en-GB" sz="6800" dirty="0"/>
              <a:t>Stage 5. Assessment panel</a:t>
            </a:r>
          </a:p>
          <a:p>
            <a:pPr marL="0" lvl="0" indent="0">
              <a:buNone/>
            </a:pPr>
            <a:endParaRPr lang="en-GB" sz="6800" dirty="0"/>
          </a:p>
          <a:p>
            <a:pPr lvl="0"/>
            <a:r>
              <a:rPr lang="en-GB" sz="6800" dirty="0"/>
              <a:t>If the full funding pot for any of the routes or award categories are not allocated due to not enough projects meeting the threshold, quality or feasibility within timeframes, funding may be moved across categories until the full £750,000 is allocated. </a:t>
            </a:r>
          </a:p>
          <a:p>
            <a:pPr marL="0" lvl="0" indent="0">
              <a:buNone/>
            </a:pPr>
            <a:endParaRPr lang="en-GB" sz="6800" dirty="0"/>
          </a:p>
          <a:p>
            <a:pPr lvl="0"/>
            <a:r>
              <a:rPr lang="en-GB" sz="6800" dirty="0"/>
              <a:t>The panel may request minor changes to the methods or scope (if relevant) which if offered funding, would be a condition of acceptance.</a:t>
            </a:r>
          </a:p>
          <a:p>
            <a:pPr lvl="0"/>
            <a:endParaRPr lang="en-GB" sz="6800" dirty="0"/>
          </a:p>
          <a:p>
            <a:pPr lvl="0"/>
            <a:r>
              <a:rPr lang="en-GB" sz="6800" dirty="0"/>
              <a:t>Additional pre-award checks will be completed with successful applicants. </a:t>
            </a:r>
          </a:p>
          <a:p>
            <a:pPr lvl="1"/>
            <a:endParaRPr lang="en-GB" dirty="0"/>
          </a:p>
        </p:txBody>
      </p:sp>
      <p:pic>
        <p:nvPicPr>
          <p:cNvPr id="4" name="Picture 3">
            <a:extLst>
              <a:ext uri="{FF2B5EF4-FFF2-40B4-BE49-F238E27FC236}">
                <a16:creationId xmlns:a16="http://schemas.microsoft.com/office/drawing/2014/main" id="{B7400C92-C6F5-D87F-59A3-B8B002E08AD0}"/>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354157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3F153-6F12-3290-B9B1-DB78A7DAF3D1}"/>
              </a:ext>
            </a:extLst>
          </p:cNvPr>
          <p:cNvSpPr>
            <a:spLocks noGrp="1"/>
          </p:cNvSpPr>
          <p:nvPr>
            <p:ph type="title"/>
          </p:nvPr>
        </p:nvSpPr>
        <p:spPr/>
        <p:txBody>
          <a:bodyPr/>
          <a:lstStyle/>
          <a:p>
            <a:endParaRPr lang="en-GB"/>
          </a:p>
        </p:txBody>
      </p:sp>
      <p:graphicFrame>
        <p:nvGraphicFramePr>
          <p:cNvPr id="5" name="Content Placeholder 4">
            <a:extLst>
              <a:ext uri="{FF2B5EF4-FFF2-40B4-BE49-F238E27FC236}">
                <a16:creationId xmlns:a16="http://schemas.microsoft.com/office/drawing/2014/main" id="{3EA40496-3B64-0CCF-7D3F-2CFEDBD2387B}"/>
              </a:ext>
            </a:extLst>
          </p:cNvPr>
          <p:cNvGraphicFramePr>
            <a:graphicFrameLocks noGrp="1"/>
          </p:cNvGraphicFramePr>
          <p:nvPr>
            <p:ph idx="1"/>
            <p:extLst>
              <p:ext uri="{D42A27DB-BD31-4B8C-83A1-F6EECF244321}">
                <p14:modId xmlns:p14="http://schemas.microsoft.com/office/powerpoint/2010/main" val="373125362"/>
              </p:ext>
            </p:extLst>
          </p:nvPr>
        </p:nvGraphicFramePr>
        <p:xfrm>
          <a:off x="0" y="0"/>
          <a:ext cx="12192001" cy="6905803"/>
        </p:xfrm>
        <a:graphic>
          <a:graphicData uri="http://schemas.openxmlformats.org/drawingml/2006/table">
            <a:tbl>
              <a:tblPr firstRow="1" firstCol="1" bandRow="1">
                <a:tableStyleId>{5C22544A-7EE6-4342-B048-85BDC9FD1C3A}</a:tableStyleId>
              </a:tblPr>
              <a:tblGrid>
                <a:gridCol w="1425677">
                  <a:extLst>
                    <a:ext uri="{9D8B030D-6E8A-4147-A177-3AD203B41FA5}">
                      <a16:colId xmlns:a16="http://schemas.microsoft.com/office/drawing/2014/main" val="1270093225"/>
                    </a:ext>
                  </a:extLst>
                </a:gridCol>
                <a:gridCol w="10045169">
                  <a:extLst>
                    <a:ext uri="{9D8B030D-6E8A-4147-A177-3AD203B41FA5}">
                      <a16:colId xmlns:a16="http://schemas.microsoft.com/office/drawing/2014/main" val="3536235736"/>
                    </a:ext>
                  </a:extLst>
                </a:gridCol>
                <a:gridCol w="721155">
                  <a:extLst>
                    <a:ext uri="{9D8B030D-6E8A-4147-A177-3AD203B41FA5}">
                      <a16:colId xmlns:a16="http://schemas.microsoft.com/office/drawing/2014/main" val="3644791060"/>
                    </a:ext>
                  </a:extLst>
                </a:gridCol>
              </a:tblGrid>
              <a:tr h="407935">
                <a:tc>
                  <a:txBody>
                    <a:bodyPr/>
                    <a:lstStyle/>
                    <a:p>
                      <a:pPr>
                        <a:lnSpc>
                          <a:spcPct val="106000"/>
                        </a:lnSpc>
                        <a:spcAft>
                          <a:spcPts val="800"/>
                        </a:spcAft>
                      </a:pPr>
                      <a:r>
                        <a:rPr lang="en-GB" sz="1400" kern="100" dirty="0">
                          <a:effectLst/>
                          <a:latin typeface="+mn-lt"/>
                        </a:rPr>
                        <a:t> Criteria</a:t>
                      </a:r>
                      <a:endParaRPr lang="en-GB" sz="1400" kern="100" dirty="0">
                        <a:effectLst/>
                        <a:latin typeface="+mn-lt"/>
                        <a:ea typeface="Aptos" panose="020B0004020202020204" pitchFamily="34" charset="0"/>
                        <a:cs typeface="Times New Roman" panose="02020603050405020304" pitchFamily="18" charset="0"/>
                      </a:endParaRPr>
                    </a:p>
                  </a:txBody>
                  <a:tcPr marL="33034" marR="33034" marT="0" marB="0"/>
                </a:tc>
                <a:tc>
                  <a:txBody>
                    <a:bodyPr/>
                    <a:lstStyle/>
                    <a:p>
                      <a:pPr>
                        <a:lnSpc>
                          <a:spcPct val="107000"/>
                        </a:lnSpc>
                        <a:spcAft>
                          <a:spcPts val="800"/>
                        </a:spcAft>
                      </a:pPr>
                      <a:r>
                        <a:rPr lang="en-US" sz="1400" kern="100" dirty="0">
                          <a:effectLst/>
                          <a:latin typeface="+mn-lt"/>
                          <a:ea typeface="Aptos" panose="020B0004020202020204" pitchFamily="34" charset="0"/>
                          <a:cs typeface="Times New Roman" panose="02020603050405020304" pitchFamily="18" charset="0"/>
                        </a:rPr>
                        <a:t>Explanation</a:t>
                      </a:r>
                      <a:endParaRPr lang="en-GB" sz="1400" kern="100" dirty="0">
                        <a:effectLst/>
                        <a:latin typeface="+mn-lt"/>
                        <a:ea typeface="Aptos" panose="020B0004020202020204" pitchFamily="34" charset="0"/>
                        <a:cs typeface="Times New Roman" panose="02020603050405020304" pitchFamily="18" charset="0"/>
                      </a:endParaRPr>
                    </a:p>
                  </a:txBody>
                  <a:tcPr marL="33034" marR="33034" marT="0" marB="0"/>
                </a:tc>
                <a:tc>
                  <a:txBody>
                    <a:bodyPr/>
                    <a:lstStyle/>
                    <a:p>
                      <a:pPr>
                        <a:lnSpc>
                          <a:spcPct val="107000"/>
                        </a:lnSpc>
                        <a:spcAft>
                          <a:spcPts val="800"/>
                        </a:spcAft>
                      </a:pPr>
                      <a:r>
                        <a:rPr lang="en-GB" sz="1400" kern="100" dirty="0">
                          <a:effectLst/>
                          <a:latin typeface="+mn-lt"/>
                        </a:rPr>
                        <a:t>%</a:t>
                      </a:r>
                      <a:endParaRPr lang="en-GB" sz="1400" kern="100" dirty="0">
                        <a:effectLst/>
                        <a:latin typeface="+mn-lt"/>
                        <a:ea typeface="Aptos" panose="020B0004020202020204" pitchFamily="34" charset="0"/>
                        <a:cs typeface="Times New Roman" panose="02020603050405020304" pitchFamily="18" charset="0"/>
                      </a:endParaRPr>
                    </a:p>
                  </a:txBody>
                  <a:tcPr marL="33034" marR="33034" marT="0" marB="0"/>
                </a:tc>
                <a:extLst>
                  <a:ext uri="{0D108BD9-81ED-4DB2-BD59-A6C34878D82A}">
                    <a16:rowId xmlns:a16="http://schemas.microsoft.com/office/drawing/2014/main" val="1378715803"/>
                  </a:ext>
                </a:extLst>
              </a:tr>
              <a:tr h="1503058">
                <a:tc>
                  <a:txBody>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lang="en-US" sz="1400" kern="150" dirty="0">
                          <a:effectLst/>
                          <a:latin typeface="+mn-lt"/>
                        </a:rPr>
                        <a:t>Relevance to policy and practice related to employability and skills</a:t>
                      </a:r>
                      <a:endParaRPr lang="en-GB" sz="1400" kern="100" dirty="0">
                        <a:effectLst/>
                        <a:latin typeface="+mn-lt"/>
                      </a:endParaRPr>
                    </a:p>
                  </a:txBody>
                  <a:tcPr marL="33034" marR="33034" marT="0" marB="0"/>
                </a:tc>
                <a:tc>
                  <a:txBody>
                    <a:bodyPr/>
                    <a:lstStyle/>
                    <a:p>
                      <a:pPr>
                        <a:lnSpc>
                          <a:spcPct val="107000"/>
                        </a:lnSpc>
                        <a:spcAft>
                          <a:spcPts val="800"/>
                        </a:spcAft>
                      </a:pPr>
                      <a:r>
                        <a:rPr lang="en-GB" sz="1400" kern="100" dirty="0">
                          <a:effectLst/>
                          <a:latin typeface="+mn-lt"/>
                        </a:rPr>
                        <a:t>Identification of a clear need for the proposal in terms of how it will advance knowledge and practice within the employability, skills and labour market landscape in Northern Ireland (NI).</a:t>
                      </a:r>
                    </a:p>
                    <a:p>
                      <a:pPr>
                        <a:lnSpc>
                          <a:spcPct val="107000"/>
                        </a:lnSpc>
                        <a:spcAft>
                          <a:spcPts val="800"/>
                        </a:spcAft>
                      </a:pPr>
                      <a:r>
                        <a:rPr lang="en-GB" sz="1400" kern="100" dirty="0">
                          <a:effectLst/>
                          <a:latin typeface="+mn-lt"/>
                        </a:rPr>
                        <a:t>Demonstrate evidence on how the proposal will have relevance to wider UK, and/or Cross Border key policy agendas (if relevant).</a:t>
                      </a:r>
                    </a:p>
                    <a:p>
                      <a:pPr>
                        <a:lnSpc>
                          <a:spcPct val="107000"/>
                        </a:lnSpc>
                        <a:spcAft>
                          <a:spcPts val="800"/>
                        </a:spcAft>
                      </a:pPr>
                      <a:r>
                        <a:rPr lang="en-GB" sz="1400" kern="100" dirty="0">
                          <a:effectLst/>
                          <a:latin typeface="+mn-lt"/>
                        </a:rPr>
                        <a:t>Clarity on how learnings from other countries can inform policy and practice in Northern Ireland (if relevant).</a:t>
                      </a:r>
                    </a:p>
                    <a:p>
                      <a:pPr>
                        <a:lnSpc>
                          <a:spcPct val="107000"/>
                        </a:lnSpc>
                        <a:spcAft>
                          <a:spcPts val="800"/>
                        </a:spcAft>
                      </a:pPr>
                      <a:r>
                        <a:rPr lang="en-GB" sz="1400" dirty="0"/>
                        <a:t>There must be a clear explanation of how the findings or outputs will demonstrate novelty and provide value for Northern Ireland stakeholders with policy responsibilities and/or contribute to strengthening policy implementation in practice.</a:t>
                      </a:r>
                    </a:p>
                    <a:p>
                      <a:pPr>
                        <a:lnSpc>
                          <a:spcPct val="107000"/>
                        </a:lnSpc>
                        <a:spcAft>
                          <a:spcPts val="800"/>
                        </a:spcAft>
                      </a:pPr>
                      <a:endParaRPr lang="en-GB" sz="1400" kern="100" dirty="0">
                        <a:effectLst/>
                        <a:latin typeface="+mn-lt"/>
                        <a:ea typeface="Aptos" panose="020B0004020202020204" pitchFamily="34" charset="0"/>
                        <a:cs typeface="Times New Roman" panose="02020603050405020304" pitchFamily="18" charset="0"/>
                      </a:endParaRPr>
                    </a:p>
                  </a:txBody>
                  <a:tcPr marL="33034" marR="33034" marT="0" marB="0"/>
                </a:tc>
                <a:tc>
                  <a:txBody>
                    <a:bodyPr/>
                    <a:lstStyle/>
                    <a:p>
                      <a:pPr>
                        <a:lnSpc>
                          <a:spcPct val="107000"/>
                        </a:lnSpc>
                        <a:spcAft>
                          <a:spcPts val="800"/>
                        </a:spcAft>
                      </a:pPr>
                      <a:r>
                        <a:rPr lang="en-GB" sz="1400" kern="100" dirty="0">
                          <a:effectLst/>
                          <a:latin typeface="+mn-lt"/>
                        </a:rPr>
                        <a:t>40%</a:t>
                      </a:r>
                      <a:endParaRPr lang="en-GB" sz="1400" kern="100" dirty="0">
                        <a:effectLst/>
                        <a:latin typeface="+mn-lt"/>
                        <a:ea typeface="Aptos" panose="020B0004020202020204" pitchFamily="34" charset="0"/>
                        <a:cs typeface="Times New Roman" panose="02020603050405020304" pitchFamily="18" charset="0"/>
                      </a:endParaRPr>
                    </a:p>
                  </a:txBody>
                  <a:tcPr marL="33034" marR="33034" marT="0" marB="0"/>
                </a:tc>
                <a:extLst>
                  <a:ext uri="{0D108BD9-81ED-4DB2-BD59-A6C34878D82A}">
                    <a16:rowId xmlns:a16="http://schemas.microsoft.com/office/drawing/2014/main" val="3231959170"/>
                  </a:ext>
                </a:extLst>
              </a:tr>
              <a:tr h="2504166">
                <a:tc>
                  <a:txBody>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lang="en-US" sz="1400" kern="150" dirty="0">
                          <a:effectLst/>
                          <a:latin typeface="+mn-lt"/>
                        </a:rPr>
                        <a:t>Methodology and Approach </a:t>
                      </a:r>
                      <a:endParaRPr lang="en-GB" sz="1400" kern="100" dirty="0">
                        <a:effectLst/>
                        <a:latin typeface="+mn-lt"/>
                      </a:endParaRPr>
                    </a:p>
                    <a:p>
                      <a:pPr>
                        <a:lnSpc>
                          <a:spcPct val="106000"/>
                        </a:lnSpc>
                        <a:spcAft>
                          <a:spcPts val="800"/>
                        </a:spcAft>
                      </a:pPr>
                      <a:endParaRPr lang="en-GB" sz="1400" kern="100" dirty="0">
                        <a:effectLst/>
                        <a:latin typeface="+mn-lt"/>
                        <a:ea typeface="Aptos" panose="020B0004020202020204" pitchFamily="34" charset="0"/>
                        <a:cs typeface="Times New Roman" panose="02020603050405020304" pitchFamily="18" charset="0"/>
                      </a:endParaRPr>
                    </a:p>
                  </a:txBody>
                  <a:tcPr marL="33034" marR="33034" marT="0" marB="0"/>
                </a:tc>
                <a:tc>
                  <a:txBody>
                    <a:bodyPr/>
                    <a:lstStyle/>
                    <a:p>
                      <a:pPr>
                        <a:lnSpc>
                          <a:spcPct val="107000"/>
                        </a:lnSpc>
                        <a:spcAft>
                          <a:spcPts val="800"/>
                        </a:spcAft>
                      </a:pPr>
                      <a:r>
                        <a:rPr lang="en-GB" sz="1400" kern="100" dirty="0">
                          <a:effectLst/>
                          <a:latin typeface="+mn-lt"/>
                        </a:rPr>
                        <a:t>Clear aim/objectives/research questions. Alignment or proposal to EPIC Futures NI and theme(s) being addressed. </a:t>
                      </a:r>
                    </a:p>
                    <a:p>
                      <a:pPr>
                        <a:lnSpc>
                          <a:spcPct val="107000"/>
                        </a:lnSpc>
                        <a:spcAft>
                          <a:spcPts val="800"/>
                        </a:spcAft>
                      </a:pPr>
                      <a:r>
                        <a:rPr lang="en-GB" sz="1400" kern="100" dirty="0">
                          <a:effectLst/>
                          <a:latin typeface="+mn-lt"/>
                        </a:rPr>
                        <a:t>Identification of context and knowledge gaps. A clear overview of the approach being taken in the project and steps involved.</a:t>
                      </a:r>
                    </a:p>
                    <a:p>
                      <a:pPr>
                        <a:lnSpc>
                          <a:spcPct val="107000"/>
                        </a:lnSpc>
                        <a:spcAft>
                          <a:spcPts val="800"/>
                        </a:spcAft>
                      </a:pPr>
                      <a:r>
                        <a:rPr lang="en-GB" sz="1400" kern="100" dirty="0">
                          <a:effectLst/>
                          <a:latin typeface="+mn-lt"/>
                        </a:rPr>
                        <a:t>A detailed discussion of the proposed methodology. Depending on the type of proposal, this should include, the data being used/collected, sampling, quantity of data being collected and clarity over how data will be accessed in time frames.</a:t>
                      </a:r>
                    </a:p>
                    <a:p>
                      <a:pPr>
                        <a:lnSpc>
                          <a:spcPct val="107000"/>
                        </a:lnSpc>
                        <a:spcAft>
                          <a:spcPts val="800"/>
                        </a:spcAft>
                      </a:pPr>
                      <a:r>
                        <a:rPr lang="en-GB" sz="1400" kern="100" dirty="0">
                          <a:effectLst/>
                          <a:latin typeface="+mn-lt"/>
                        </a:rPr>
                        <a:t>Data management plan and research ethics approval processes (if applicable).</a:t>
                      </a:r>
                    </a:p>
                    <a:p>
                      <a:pPr>
                        <a:lnSpc>
                          <a:spcPct val="107000"/>
                        </a:lnSpc>
                        <a:spcAft>
                          <a:spcPts val="800"/>
                        </a:spcAft>
                      </a:pPr>
                      <a:r>
                        <a:rPr lang="en-GB" sz="1400" kern="100" dirty="0">
                          <a:effectLst/>
                          <a:latin typeface="+mn-lt"/>
                        </a:rPr>
                        <a:t>Engagement and dissemination plan (if applicable).</a:t>
                      </a:r>
                    </a:p>
                    <a:p>
                      <a:pPr>
                        <a:lnSpc>
                          <a:spcPct val="107000"/>
                        </a:lnSpc>
                        <a:spcAft>
                          <a:spcPts val="800"/>
                        </a:spcAft>
                      </a:pPr>
                      <a:r>
                        <a:rPr lang="en-GB" sz="1400" kern="100" dirty="0">
                          <a:effectLst/>
                          <a:latin typeface="+mn-lt"/>
                          <a:ea typeface="Aptos" panose="020B0004020202020204" pitchFamily="34" charset="0"/>
                          <a:cs typeface="Times New Roman" panose="02020603050405020304" pitchFamily="18" charset="0"/>
                        </a:rPr>
                        <a:t>Clearly stated outputs, outcomes and impact. Clear timelines for delivery.</a:t>
                      </a:r>
                    </a:p>
                  </a:txBody>
                  <a:tcPr marL="33034" marR="33034" marT="0" marB="0"/>
                </a:tc>
                <a:tc>
                  <a:txBody>
                    <a:bodyPr/>
                    <a:lstStyle/>
                    <a:p>
                      <a:pPr>
                        <a:lnSpc>
                          <a:spcPct val="107000"/>
                        </a:lnSpc>
                        <a:spcAft>
                          <a:spcPts val="800"/>
                        </a:spcAft>
                      </a:pPr>
                      <a:r>
                        <a:rPr lang="en-GB" sz="1400" kern="100" dirty="0">
                          <a:effectLst/>
                          <a:latin typeface="+mn-lt"/>
                        </a:rPr>
                        <a:t>40%</a:t>
                      </a:r>
                      <a:endParaRPr lang="en-GB" sz="1400" kern="100" dirty="0">
                        <a:effectLst/>
                        <a:latin typeface="+mn-lt"/>
                        <a:ea typeface="Aptos" panose="020B0004020202020204" pitchFamily="34" charset="0"/>
                        <a:cs typeface="Times New Roman" panose="02020603050405020304" pitchFamily="18" charset="0"/>
                      </a:endParaRPr>
                    </a:p>
                  </a:txBody>
                  <a:tcPr marL="33034" marR="33034" marT="0" marB="0"/>
                </a:tc>
                <a:extLst>
                  <a:ext uri="{0D108BD9-81ED-4DB2-BD59-A6C34878D82A}">
                    <a16:rowId xmlns:a16="http://schemas.microsoft.com/office/drawing/2014/main" val="1066808728"/>
                  </a:ext>
                </a:extLst>
              </a:tr>
              <a:tr h="1999421">
                <a:tc>
                  <a:txBody>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lang="en-US" sz="1400" kern="150" dirty="0">
                          <a:effectLst/>
                          <a:latin typeface="+mn-lt"/>
                        </a:rPr>
                        <a:t>Lead/Team, experience and collaboration </a:t>
                      </a:r>
                      <a:endParaRPr lang="en-GB" sz="1400" kern="100" dirty="0">
                        <a:effectLst/>
                        <a:latin typeface="+mn-lt"/>
                        <a:ea typeface="Aptos" panose="020B0004020202020204" pitchFamily="34" charset="0"/>
                        <a:cs typeface="Times New Roman" panose="02020603050405020304" pitchFamily="18" charset="0"/>
                      </a:endParaRPr>
                    </a:p>
                    <a:p>
                      <a:pPr>
                        <a:lnSpc>
                          <a:spcPct val="106000"/>
                        </a:lnSpc>
                        <a:spcAft>
                          <a:spcPts val="800"/>
                        </a:spcAft>
                      </a:pPr>
                      <a:endParaRPr lang="en-GB" sz="1400" kern="100" dirty="0">
                        <a:effectLst/>
                        <a:latin typeface="+mn-lt"/>
                        <a:ea typeface="Aptos" panose="020B0004020202020204" pitchFamily="34" charset="0"/>
                        <a:cs typeface="Times New Roman" panose="02020603050405020304" pitchFamily="18" charset="0"/>
                      </a:endParaRPr>
                    </a:p>
                  </a:txBody>
                  <a:tcPr marL="33034" marR="33034" marT="0" marB="0"/>
                </a:tc>
                <a:tc>
                  <a:txBody>
                    <a:bodyPr/>
                    <a:lstStyle/>
                    <a:p>
                      <a:pPr>
                        <a:lnSpc>
                          <a:spcPct val="107000"/>
                        </a:lnSpc>
                        <a:spcAft>
                          <a:spcPts val="800"/>
                        </a:spcAft>
                      </a:pPr>
                      <a:r>
                        <a:rPr lang="en-GB" sz="1400" kern="100" dirty="0">
                          <a:effectLst/>
                          <a:latin typeface="+mn-lt"/>
                        </a:rPr>
                        <a:t>Outline how the skills and experience of the Lead/Team align with the proposed project.</a:t>
                      </a:r>
                    </a:p>
                    <a:p>
                      <a:pPr>
                        <a:lnSpc>
                          <a:spcPct val="107000"/>
                        </a:lnSpc>
                        <a:spcAft>
                          <a:spcPts val="800"/>
                        </a:spcAft>
                      </a:pPr>
                      <a:r>
                        <a:rPr lang="en-GB" sz="1400" kern="100" dirty="0">
                          <a:effectLst/>
                          <a:latin typeface="+mn-lt"/>
                        </a:rPr>
                        <a:t>Outline team composition and responsibilities.</a:t>
                      </a:r>
                    </a:p>
                    <a:p>
                      <a:pPr>
                        <a:lnSpc>
                          <a:spcPct val="107000"/>
                        </a:lnSpc>
                        <a:spcAft>
                          <a:spcPts val="800"/>
                        </a:spcAft>
                      </a:pPr>
                      <a:r>
                        <a:rPr lang="en-GB" sz="1400" kern="100" dirty="0">
                          <a:effectLst/>
                          <a:latin typeface="+mn-lt"/>
                        </a:rPr>
                        <a:t>Demonstrate ability to develop policy orientated knowledge and outputs.</a:t>
                      </a:r>
                    </a:p>
                    <a:p>
                      <a:pPr>
                        <a:lnSpc>
                          <a:spcPct val="107000"/>
                        </a:lnSpc>
                        <a:spcAft>
                          <a:spcPts val="800"/>
                        </a:spcAft>
                      </a:pPr>
                      <a:r>
                        <a:rPr lang="en-GB" sz="1400" kern="100" dirty="0">
                          <a:effectLst/>
                          <a:latin typeface="+mn-lt"/>
                        </a:rPr>
                        <a:t>Demonstrate track record of collaboration.</a:t>
                      </a:r>
                    </a:p>
                    <a:p>
                      <a:pPr>
                        <a:lnSpc>
                          <a:spcPct val="107000"/>
                        </a:lnSpc>
                        <a:spcAft>
                          <a:spcPts val="800"/>
                        </a:spcAft>
                      </a:pPr>
                      <a:r>
                        <a:rPr lang="en-GB" sz="1400" kern="100" dirty="0">
                          <a:effectLst/>
                          <a:latin typeface="+mn-lt"/>
                        </a:rPr>
                        <a:t>Outline recruitment process for any new team members to be hired to ensure it will be within timeframe of the project (if applicable)</a:t>
                      </a:r>
                    </a:p>
                    <a:p>
                      <a:pPr>
                        <a:lnSpc>
                          <a:spcPct val="107000"/>
                        </a:lnSpc>
                        <a:spcAft>
                          <a:spcPts val="800"/>
                        </a:spcAft>
                      </a:pPr>
                      <a:r>
                        <a:rPr lang="en-GB" sz="1400" kern="100" dirty="0">
                          <a:effectLst/>
                          <a:latin typeface="+mn-lt"/>
                          <a:ea typeface="Aptos" panose="020B0004020202020204" pitchFamily="34" charset="0"/>
                          <a:cs typeface="Times New Roman" panose="02020603050405020304" pitchFamily="18" charset="0"/>
                        </a:rPr>
                        <a:t>Capacity to deliver (particularly if applying for multiple projects).</a:t>
                      </a:r>
                    </a:p>
                  </a:txBody>
                  <a:tcPr marL="33034" marR="33034" marT="0" marB="0"/>
                </a:tc>
                <a:tc>
                  <a:txBody>
                    <a:bodyPr/>
                    <a:lstStyle/>
                    <a:p>
                      <a:pPr>
                        <a:lnSpc>
                          <a:spcPct val="107000"/>
                        </a:lnSpc>
                        <a:spcAft>
                          <a:spcPts val="800"/>
                        </a:spcAft>
                      </a:pPr>
                      <a:r>
                        <a:rPr lang="en-US" sz="1400" kern="100" dirty="0">
                          <a:effectLst/>
                          <a:latin typeface="+mn-lt"/>
                          <a:ea typeface="Aptos" panose="020B0004020202020204" pitchFamily="34" charset="0"/>
                          <a:cs typeface="Times New Roman" panose="02020603050405020304" pitchFamily="18" charset="0"/>
                        </a:rPr>
                        <a:t>20%</a:t>
                      </a:r>
                      <a:endParaRPr lang="en-GB" sz="1400" kern="100" dirty="0">
                        <a:effectLst/>
                        <a:latin typeface="+mn-lt"/>
                        <a:ea typeface="Aptos" panose="020B0004020202020204" pitchFamily="34" charset="0"/>
                        <a:cs typeface="Times New Roman" panose="02020603050405020304" pitchFamily="18" charset="0"/>
                      </a:endParaRPr>
                    </a:p>
                  </a:txBody>
                  <a:tcPr marL="33034" marR="33034" marT="0" marB="0"/>
                </a:tc>
                <a:extLst>
                  <a:ext uri="{0D108BD9-81ED-4DB2-BD59-A6C34878D82A}">
                    <a16:rowId xmlns:a16="http://schemas.microsoft.com/office/drawing/2014/main" val="1965417821"/>
                  </a:ext>
                </a:extLst>
              </a:tr>
            </a:tbl>
          </a:graphicData>
        </a:graphic>
      </p:graphicFrame>
    </p:spTree>
    <p:extLst>
      <p:ext uri="{BB962C8B-B14F-4D97-AF65-F5344CB8AC3E}">
        <p14:creationId xmlns:p14="http://schemas.microsoft.com/office/powerpoint/2010/main" val="2728105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3A249-07D9-E965-F677-2C3BF66D70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D0EF98-59BB-114E-6E4C-1C8438BC121E}"/>
              </a:ext>
            </a:extLst>
          </p:cNvPr>
          <p:cNvSpPr>
            <a:spLocks noGrp="1"/>
          </p:cNvSpPr>
          <p:nvPr>
            <p:ph type="title"/>
          </p:nvPr>
        </p:nvSpPr>
        <p:spPr>
          <a:xfrm>
            <a:off x="3612222" y="-11261"/>
            <a:ext cx="10515600" cy="1325563"/>
          </a:xfrm>
        </p:spPr>
        <p:txBody>
          <a:bodyPr/>
          <a:lstStyle/>
          <a:p>
            <a:r>
              <a:rPr lang="en-US" b="1" dirty="0">
                <a:latin typeface="+mn-lt"/>
              </a:rPr>
              <a:t>Case for Support Guidance</a:t>
            </a:r>
            <a:endParaRPr lang="en-GB" b="1" dirty="0">
              <a:latin typeface="+mn-lt"/>
            </a:endParaRPr>
          </a:p>
        </p:txBody>
      </p:sp>
      <p:sp>
        <p:nvSpPr>
          <p:cNvPr id="3" name="Content Placeholder 2">
            <a:extLst>
              <a:ext uri="{FF2B5EF4-FFF2-40B4-BE49-F238E27FC236}">
                <a16:creationId xmlns:a16="http://schemas.microsoft.com/office/drawing/2014/main" id="{646ED8AD-CA26-83CB-DFD1-D2AC94769731}"/>
              </a:ext>
            </a:extLst>
          </p:cNvPr>
          <p:cNvSpPr>
            <a:spLocks noGrp="1"/>
          </p:cNvSpPr>
          <p:nvPr>
            <p:ph idx="1"/>
          </p:nvPr>
        </p:nvSpPr>
        <p:spPr>
          <a:xfrm>
            <a:off x="586911" y="1465559"/>
            <a:ext cx="11018178" cy="5126804"/>
          </a:xfrm>
        </p:spPr>
        <p:txBody>
          <a:bodyPr>
            <a:normAutofit fontScale="92500" lnSpcReduction="10000"/>
          </a:bodyPr>
          <a:lstStyle/>
          <a:p>
            <a:pPr fontAlgn="base"/>
            <a:r>
              <a:rPr lang="en-GB" sz="2200" dirty="0"/>
              <a:t>Title of Project </a:t>
            </a:r>
          </a:p>
          <a:p>
            <a:pPr fontAlgn="base"/>
            <a:endParaRPr lang="en-GB" sz="2200" dirty="0"/>
          </a:p>
          <a:p>
            <a:pPr fontAlgn="base"/>
            <a:r>
              <a:rPr lang="en-GB" sz="2200" dirty="0"/>
              <a:t>Section 1 Background and justification </a:t>
            </a:r>
          </a:p>
          <a:p>
            <a:pPr lvl="1" fontAlgn="base"/>
            <a:r>
              <a:rPr lang="en-GB" sz="2200" dirty="0"/>
              <a:t>Section 1.1 Context; Section 1.2 Aim and objectives (and/or research questions)</a:t>
            </a:r>
          </a:p>
          <a:p>
            <a:pPr fontAlgn="base"/>
            <a:endParaRPr lang="en-GB" sz="2200" dirty="0"/>
          </a:p>
          <a:p>
            <a:pPr fontAlgn="base"/>
            <a:r>
              <a:rPr lang="en-GB" sz="2200" dirty="0"/>
              <a:t>Section 2 Relevance of proposal for policy and practice related to employability and skills</a:t>
            </a:r>
          </a:p>
          <a:p>
            <a:pPr fontAlgn="base"/>
            <a:endParaRPr lang="en-GB" sz="2200" dirty="0"/>
          </a:p>
          <a:p>
            <a:pPr fontAlgn="base"/>
            <a:r>
              <a:rPr lang="en-GB" sz="2200" dirty="0"/>
              <a:t>Section 3 Methodology </a:t>
            </a:r>
          </a:p>
          <a:p>
            <a:pPr lvl="1" fontAlgn="base"/>
            <a:r>
              <a:rPr lang="en-GB" sz="2200" dirty="0"/>
              <a:t>Section 3.1 Ethics (if applicable); Section 3.2 Data management; Section 3.3 Engagement and dissemination; Section 3.4 Timeline; Section 3.5 Expected outcomes, outputs, and impacts</a:t>
            </a:r>
          </a:p>
          <a:p>
            <a:pPr marL="457200" lvl="1" indent="0" fontAlgn="base">
              <a:buNone/>
            </a:pPr>
            <a:endParaRPr lang="en-GB" sz="2200" dirty="0"/>
          </a:p>
          <a:p>
            <a:pPr fontAlgn="base"/>
            <a:r>
              <a:rPr lang="en-GB" sz="2200" dirty="0"/>
              <a:t>Section 4 Lead/ Team experience and collaboration  </a:t>
            </a:r>
          </a:p>
          <a:p>
            <a:pPr marL="0" indent="0" fontAlgn="base">
              <a:buNone/>
            </a:pPr>
            <a:endParaRPr lang="en-GB" sz="2200" dirty="0"/>
          </a:p>
          <a:p>
            <a:pPr fontAlgn="base"/>
            <a:r>
              <a:rPr lang="en-GB" sz="2200" dirty="0"/>
              <a:t>Section 5 References  (if relevant)</a:t>
            </a:r>
          </a:p>
          <a:p>
            <a:pPr lvl="1" fontAlgn="base"/>
            <a:endParaRPr lang="en-GB" dirty="0"/>
          </a:p>
          <a:p>
            <a:pPr lvl="1" fontAlgn="base"/>
            <a:endParaRPr lang="en-GB" dirty="0"/>
          </a:p>
          <a:p>
            <a:pPr fontAlgn="base"/>
            <a:endParaRPr lang="en-GB" sz="3200" dirty="0"/>
          </a:p>
        </p:txBody>
      </p:sp>
      <p:pic>
        <p:nvPicPr>
          <p:cNvPr id="4" name="Picture 3">
            <a:extLst>
              <a:ext uri="{FF2B5EF4-FFF2-40B4-BE49-F238E27FC236}">
                <a16:creationId xmlns:a16="http://schemas.microsoft.com/office/drawing/2014/main" id="{609E4E43-467F-CD6F-3521-D5E87B17CBC8}"/>
              </a:ext>
            </a:extLst>
          </p:cNvPr>
          <p:cNvPicPr>
            <a:picLocks noChangeAspect="1"/>
          </p:cNvPicPr>
          <p:nvPr/>
        </p:nvPicPr>
        <p:blipFill>
          <a:blip r:embed="rId3"/>
          <a:stretch>
            <a:fillRect/>
          </a:stretch>
        </p:blipFill>
        <p:spPr>
          <a:xfrm>
            <a:off x="0" y="0"/>
            <a:ext cx="1900719" cy="1221044"/>
          </a:xfrm>
          <a:prstGeom prst="rect">
            <a:avLst/>
          </a:prstGeom>
        </p:spPr>
      </p:pic>
    </p:spTree>
    <p:extLst>
      <p:ext uri="{BB962C8B-B14F-4D97-AF65-F5344CB8AC3E}">
        <p14:creationId xmlns:p14="http://schemas.microsoft.com/office/powerpoint/2010/main" val="3229894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94DC3-C92D-0338-D42B-C4AB09ABF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88CB2-EDF0-EAA2-D9B5-503DEE8485E4}"/>
              </a:ext>
            </a:extLst>
          </p:cNvPr>
          <p:cNvSpPr>
            <a:spLocks noGrp="1"/>
          </p:cNvSpPr>
          <p:nvPr>
            <p:ph type="title"/>
          </p:nvPr>
        </p:nvSpPr>
        <p:spPr>
          <a:xfrm>
            <a:off x="3612222" y="-11261"/>
            <a:ext cx="10515600" cy="1325563"/>
          </a:xfrm>
        </p:spPr>
        <p:txBody>
          <a:bodyPr/>
          <a:lstStyle/>
          <a:p>
            <a:r>
              <a:rPr lang="en-US" b="1" dirty="0">
                <a:latin typeface="+mn-lt"/>
              </a:rPr>
              <a:t>Additional Considerations</a:t>
            </a:r>
            <a:endParaRPr lang="en-GB" b="1" dirty="0">
              <a:latin typeface="+mn-lt"/>
            </a:endParaRPr>
          </a:p>
        </p:txBody>
      </p:sp>
      <p:sp>
        <p:nvSpPr>
          <p:cNvPr id="3" name="Content Placeholder 2">
            <a:extLst>
              <a:ext uri="{FF2B5EF4-FFF2-40B4-BE49-F238E27FC236}">
                <a16:creationId xmlns:a16="http://schemas.microsoft.com/office/drawing/2014/main" id="{7226E124-0970-E6EB-195A-894023675449}"/>
              </a:ext>
            </a:extLst>
          </p:cNvPr>
          <p:cNvSpPr>
            <a:spLocks noGrp="1"/>
          </p:cNvSpPr>
          <p:nvPr>
            <p:ph idx="1"/>
          </p:nvPr>
        </p:nvSpPr>
        <p:spPr>
          <a:xfrm>
            <a:off x="591620" y="1613043"/>
            <a:ext cx="11018178" cy="5126804"/>
          </a:xfrm>
        </p:spPr>
        <p:txBody>
          <a:bodyPr>
            <a:normAutofit/>
          </a:bodyPr>
          <a:lstStyle/>
          <a:p>
            <a:r>
              <a:rPr lang="en-US" sz="2000" b="1" dirty="0"/>
              <a:t>Progress Updates </a:t>
            </a:r>
          </a:p>
          <a:p>
            <a:pPr lvl="1"/>
            <a:r>
              <a:rPr lang="en-GB" sz="2000" kern="100" dirty="0">
                <a:effectLst/>
                <a:ea typeface="Aptos" panose="020B0004020202020204" pitchFamily="34" charset="0"/>
                <a:cs typeface="Arial" panose="020B0604020202020204" pitchFamily="34" charset="0"/>
              </a:rPr>
              <a:t>Bi-Monthly updates</a:t>
            </a:r>
            <a:endParaRPr lang="en-GB" sz="2000" kern="100" dirty="0">
              <a:ea typeface="Aptos" panose="020B0004020202020204" pitchFamily="34" charset="0"/>
              <a:cs typeface="Times New Roman" panose="02020603050405020304" pitchFamily="18" charset="0"/>
            </a:endParaRPr>
          </a:p>
          <a:p>
            <a:pPr lvl="1"/>
            <a:r>
              <a:rPr lang="en-GB" sz="2000" kern="100" dirty="0">
                <a:effectLst/>
                <a:ea typeface="Aptos" panose="020B0004020202020204" pitchFamily="34" charset="0"/>
                <a:cs typeface="Arial" panose="020B0604020202020204" pitchFamily="34" charset="0"/>
              </a:rPr>
              <a:t>Midpoint reporting – short report and 10 min presentation to EPIC Futures NI Co-director Team</a:t>
            </a:r>
            <a:endParaRPr lang="en-GB" sz="2000" kern="100" dirty="0">
              <a:ea typeface="Aptos" panose="020B0004020202020204" pitchFamily="34" charset="0"/>
              <a:cs typeface="Times New Roman" panose="02020603050405020304" pitchFamily="18" charset="0"/>
            </a:endParaRPr>
          </a:p>
          <a:p>
            <a:pPr lvl="1"/>
            <a:r>
              <a:rPr lang="en-GB" sz="2000" kern="100" dirty="0">
                <a:effectLst/>
                <a:ea typeface="Aptos" panose="020B0004020202020204" pitchFamily="34" charset="0"/>
                <a:cs typeface="Arial" panose="020B0604020202020204" pitchFamily="34" charset="0"/>
              </a:rPr>
              <a:t>Present findings at </a:t>
            </a:r>
            <a:r>
              <a:rPr lang="en-GB" sz="2000" kern="100" dirty="0">
                <a:ea typeface="Aptos" panose="020B0004020202020204" pitchFamily="34" charset="0"/>
                <a:cs typeface="Arial" panose="020B0604020202020204" pitchFamily="34" charset="0"/>
              </a:rPr>
              <a:t>the Phase 2 </a:t>
            </a:r>
            <a:r>
              <a:rPr lang="en-GB" sz="2000" kern="100" dirty="0">
                <a:effectLst/>
                <a:ea typeface="Aptos" panose="020B0004020202020204" pitchFamily="34" charset="0"/>
                <a:cs typeface="Arial" panose="020B0604020202020204" pitchFamily="34" charset="0"/>
              </a:rPr>
              <a:t>Commissioning Call Conference- tentatively end of October/start of November 2026</a:t>
            </a:r>
            <a:endParaRPr lang="en-GB" sz="2000" kern="100" dirty="0">
              <a:ea typeface="Aptos" panose="020B0004020202020204" pitchFamily="34" charset="0"/>
              <a:cs typeface="Arial" panose="020B0604020202020204" pitchFamily="34" charset="0"/>
            </a:endParaRPr>
          </a:p>
          <a:p>
            <a:pPr lvl="1"/>
            <a:r>
              <a:rPr lang="en-GB" sz="2000" dirty="0">
                <a:effectLst/>
                <a:ea typeface="Aptos" panose="020B0004020202020204" pitchFamily="34" charset="0"/>
                <a:cs typeface="Arial" panose="020B0604020202020204" pitchFamily="34" charset="0"/>
              </a:rPr>
              <a:t>End of project reporting</a:t>
            </a:r>
          </a:p>
          <a:p>
            <a:pPr lvl="1"/>
            <a:endParaRPr lang="en-US" sz="2000" dirty="0"/>
          </a:p>
          <a:p>
            <a:r>
              <a:rPr lang="en-US" sz="2000" b="1" dirty="0"/>
              <a:t>Payments</a:t>
            </a:r>
            <a:r>
              <a:rPr lang="en-GB" sz="2000" dirty="0"/>
              <a:t> will be quarterly in arears </a:t>
            </a:r>
          </a:p>
          <a:p>
            <a:pPr lvl="1"/>
            <a:r>
              <a:rPr lang="en-GB" sz="2000" dirty="0"/>
              <a:t>Spending needs to incur prior to project end date and expenses submitted no later than 31</a:t>
            </a:r>
            <a:r>
              <a:rPr lang="en-GB" sz="2000" baseline="30000" dirty="0"/>
              <a:t>st</a:t>
            </a:r>
            <a:r>
              <a:rPr lang="en-GB" sz="2000" dirty="0"/>
              <a:t> October 2026</a:t>
            </a:r>
          </a:p>
          <a:p>
            <a:pPr lvl="1"/>
            <a:endParaRPr lang="en-GB" sz="2000" dirty="0"/>
          </a:p>
          <a:p>
            <a:r>
              <a:rPr lang="en-GB" sz="2000" b="1" dirty="0"/>
              <a:t>Reminder on clarification questions</a:t>
            </a:r>
          </a:p>
          <a:p>
            <a:pPr lvl="1"/>
            <a:r>
              <a:rPr lang="en-GB" sz="2000" dirty="0"/>
              <a:t>Email </a:t>
            </a:r>
            <a:r>
              <a:rPr lang="en-GB" sz="2000" dirty="0">
                <a:hlinkClick r:id="rId2"/>
              </a:rPr>
              <a:t>EPICFutures@ulster.ac.uk</a:t>
            </a:r>
            <a:r>
              <a:rPr lang="en-GB" sz="2000" dirty="0"/>
              <a:t> by the 19</a:t>
            </a:r>
            <a:r>
              <a:rPr lang="en-GB" sz="2000" baseline="30000" dirty="0"/>
              <a:t>th</a:t>
            </a:r>
            <a:r>
              <a:rPr lang="en-GB" sz="2000" dirty="0"/>
              <a:t> August</a:t>
            </a:r>
          </a:p>
          <a:p>
            <a:pPr lvl="1"/>
            <a:r>
              <a:rPr lang="en-GB" sz="2000" dirty="0"/>
              <a:t>EPIC Futures NI team members are unable to personally discuss applications with prospective applicants prior to submission</a:t>
            </a:r>
          </a:p>
          <a:p>
            <a:pPr lvl="1"/>
            <a:endParaRPr lang="en-GB" sz="2000" dirty="0"/>
          </a:p>
          <a:p>
            <a:pPr marL="457200" lvl="1" indent="0">
              <a:buNone/>
            </a:pPr>
            <a:endParaRPr lang="en-US" sz="2000" dirty="0"/>
          </a:p>
        </p:txBody>
      </p:sp>
      <p:pic>
        <p:nvPicPr>
          <p:cNvPr id="4" name="Picture 3">
            <a:extLst>
              <a:ext uri="{FF2B5EF4-FFF2-40B4-BE49-F238E27FC236}">
                <a16:creationId xmlns:a16="http://schemas.microsoft.com/office/drawing/2014/main" id="{ACDE6234-96A8-4C4A-8601-A2257E1881D9}"/>
              </a:ext>
            </a:extLst>
          </p:cNvPr>
          <p:cNvPicPr>
            <a:picLocks noChangeAspect="1"/>
          </p:cNvPicPr>
          <p:nvPr/>
        </p:nvPicPr>
        <p:blipFill>
          <a:blip r:embed="rId3"/>
          <a:stretch>
            <a:fillRect/>
          </a:stretch>
        </p:blipFill>
        <p:spPr>
          <a:xfrm>
            <a:off x="0" y="0"/>
            <a:ext cx="1900719" cy="1221044"/>
          </a:xfrm>
          <a:prstGeom prst="rect">
            <a:avLst/>
          </a:prstGeom>
        </p:spPr>
      </p:pic>
    </p:spTree>
    <p:extLst>
      <p:ext uri="{BB962C8B-B14F-4D97-AF65-F5344CB8AC3E}">
        <p14:creationId xmlns:p14="http://schemas.microsoft.com/office/powerpoint/2010/main" val="1355527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1AC4-05CE-5D51-0FF5-D020CDBF03DF}"/>
              </a:ext>
            </a:extLst>
          </p:cNvPr>
          <p:cNvSpPr>
            <a:spLocks noGrp="1"/>
          </p:cNvSpPr>
          <p:nvPr>
            <p:ph type="title"/>
          </p:nvPr>
        </p:nvSpPr>
        <p:spPr>
          <a:xfrm>
            <a:off x="688411" y="2310995"/>
            <a:ext cx="7944312" cy="1391911"/>
          </a:xfrm>
        </p:spPr>
        <p:txBody>
          <a:bodyPr>
            <a:noAutofit/>
          </a:bodyPr>
          <a:lstStyle/>
          <a:p>
            <a:br>
              <a:rPr lang="en-US" sz="3200" dirty="0">
                <a:solidFill>
                  <a:srgbClr val="92D050"/>
                </a:solidFill>
                <a:latin typeface="+mn-lt"/>
              </a:rPr>
            </a:br>
            <a:br>
              <a:rPr lang="en-US" sz="3200" dirty="0">
                <a:solidFill>
                  <a:srgbClr val="92D050"/>
                </a:solidFill>
                <a:latin typeface="+mn-lt"/>
              </a:rPr>
            </a:br>
            <a:r>
              <a:rPr lang="en-GB" b="1" kern="0" dirty="0">
                <a:effectLst/>
                <a:latin typeface="+mn-lt"/>
                <a:ea typeface="Times New Roman" panose="02020603050405020304" pitchFamily="18" charset="0"/>
              </a:rPr>
              <a:t>Ethical Approval Processes and Considerations</a:t>
            </a:r>
            <a:br>
              <a:rPr lang="en-GB" b="1" kern="0" dirty="0">
                <a:effectLst/>
                <a:latin typeface="+mn-lt"/>
                <a:ea typeface="Times New Roman" panose="02020603050405020304" pitchFamily="18" charset="0"/>
              </a:rPr>
            </a:br>
            <a:br>
              <a:rPr lang="en-GB" b="1" kern="0" dirty="0">
                <a:effectLst/>
                <a:latin typeface="+mn-lt"/>
                <a:ea typeface="Times New Roman" panose="02020603050405020304" pitchFamily="18" charset="0"/>
              </a:rPr>
            </a:br>
            <a:r>
              <a:rPr lang="en-GB" b="1" kern="0" dirty="0">
                <a:effectLst/>
                <a:latin typeface="+mn-lt"/>
                <a:ea typeface="Times New Roman" panose="02020603050405020304" pitchFamily="18" charset="0"/>
              </a:rPr>
              <a:t>Professor Ann-Marie Gray</a:t>
            </a:r>
            <a:br>
              <a:rPr lang="en-GB" sz="3200" b="1" kern="0" dirty="0">
                <a:solidFill>
                  <a:srgbClr val="92D050"/>
                </a:solidFill>
                <a:effectLst/>
                <a:latin typeface="+mn-lt"/>
                <a:ea typeface="Times New Roman" panose="02020603050405020304" pitchFamily="18" charset="0"/>
              </a:rPr>
            </a:br>
            <a:br>
              <a:rPr lang="en-GB" sz="3200" b="1" kern="0" dirty="0">
                <a:solidFill>
                  <a:srgbClr val="92D050"/>
                </a:solidFill>
                <a:effectLst/>
                <a:latin typeface="+mn-lt"/>
                <a:ea typeface="Times New Roman" panose="02020603050405020304" pitchFamily="18" charset="0"/>
              </a:rPr>
            </a:br>
            <a:endParaRPr lang="en-US" sz="2800" dirty="0">
              <a:latin typeface="+mn-lt"/>
            </a:endParaRPr>
          </a:p>
        </p:txBody>
      </p:sp>
    </p:spTree>
    <p:extLst>
      <p:ext uri="{BB962C8B-B14F-4D97-AF65-F5344CB8AC3E}">
        <p14:creationId xmlns:p14="http://schemas.microsoft.com/office/powerpoint/2010/main" val="1598854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8CBD1-A1FE-A4E7-95D4-BA58E18E0E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400245-360C-6FCA-7870-FD6ABC4857BE}"/>
              </a:ext>
            </a:extLst>
          </p:cNvPr>
          <p:cNvSpPr>
            <a:spLocks noGrp="1"/>
          </p:cNvSpPr>
          <p:nvPr>
            <p:ph type="title"/>
          </p:nvPr>
        </p:nvSpPr>
        <p:spPr>
          <a:xfrm>
            <a:off x="2264513" y="118153"/>
            <a:ext cx="10515600" cy="1325563"/>
          </a:xfrm>
        </p:spPr>
        <p:txBody>
          <a:bodyPr>
            <a:normAutofit/>
          </a:bodyPr>
          <a:lstStyle/>
          <a:p>
            <a:r>
              <a:rPr lang="en-US" sz="3600" b="1" dirty="0">
                <a:latin typeface="+mn-lt"/>
              </a:rPr>
              <a:t>Requirements regarding research with human participants</a:t>
            </a:r>
            <a:endParaRPr lang="en-GB" sz="3600" b="1" dirty="0">
              <a:latin typeface="+mn-lt"/>
            </a:endParaRPr>
          </a:p>
        </p:txBody>
      </p:sp>
      <p:sp>
        <p:nvSpPr>
          <p:cNvPr id="3" name="Content Placeholder 2">
            <a:extLst>
              <a:ext uri="{FF2B5EF4-FFF2-40B4-BE49-F238E27FC236}">
                <a16:creationId xmlns:a16="http://schemas.microsoft.com/office/drawing/2014/main" id="{D827A8C2-E758-1289-E419-AA889C7CB465}"/>
              </a:ext>
            </a:extLst>
          </p:cNvPr>
          <p:cNvSpPr>
            <a:spLocks noGrp="1"/>
          </p:cNvSpPr>
          <p:nvPr>
            <p:ph idx="1"/>
          </p:nvPr>
        </p:nvSpPr>
        <p:spPr>
          <a:xfrm>
            <a:off x="591620" y="1613043"/>
            <a:ext cx="11018178" cy="5126804"/>
          </a:xfrm>
        </p:spPr>
        <p:txBody>
          <a:bodyPr>
            <a:normAutofit/>
          </a:bodyPr>
          <a:lstStyle/>
          <a:p>
            <a:pPr lvl="1"/>
            <a:endParaRPr lang="en-GB" sz="2000" dirty="0"/>
          </a:p>
          <a:p>
            <a:pPr marL="457200" lvl="1" indent="0">
              <a:buNone/>
            </a:pPr>
            <a:endParaRPr lang="en-US" sz="2000" dirty="0"/>
          </a:p>
        </p:txBody>
      </p:sp>
      <p:pic>
        <p:nvPicPr>
          <p:cNvPr id="4" name="Picture 3">
            <a:extLst>
              <a:ext uri="{FF2B5EF4-FFF2-40B4-BE49-F238E27FC236}">
                <a16:creationId xmlns:a16="http://schemas.microsoft.com/office/drawing/2014/main" id="{828E9D27-D2A0-F9D0-AECF-513B444A2810}"/>
              </a:ext>
            </a:extLst>
          </p:cNvPr>
          <p:cNvPicPr>
            <a:picLocks noChangeAspect="1"/>
          </p:cNvPicPr>
          <p:nvPr/>
        </p:nvPicPr>
        <p:blipFill>
          <a:blip r:embed="rId2"/>
          <a:stretch>
            <a:fillRect/>
          </a:stretch>
        </p:blipFill>
        <p:spPr>
          <a:xfrm>
            <a:off x="0" y="0"/>
            <a:ext cx="1900719" cy="1221044"/>
          </a:xfrm>
          <a:prstGeom prst="rect">
            <a:avLst/>
          </a:prstGeom>
        </p:spPr>
      </p:pic>
      <p:sp>
        <p:nvSpPr>
          <p:cNvPr id="5" name="Text Placeholder 1">
            <a:extLst>
              <a:ext uri="{FF2B5EF4-FFF2-40B4-BE49-F238E27FC236}">
                <a16:creationId xmlns:a16="http://schemas.microsoft.com/office/drawing/2014/main" id="{49232E3C-99F7-D962-B4FB-A480D5E100B1}"/>
              </a:ext>
            </a:extLst>
          </p:cNvPr>
          <p:cNvSpPr txBox="1">
            <a:spLocks/>
          </p:cNvSpPr>
          <p:nvPr/>
        </p:nvSpPr>
        <p:spPr>
          <a:xfrm>
            <a:off x="371928" y="1613043"/>
            <a:ext cx="11156213" cy="5649310"/>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0" dirty="0">
              <a:solidFill>
                <a:srgbClr val="000000"/>
              </a:solidFill>
            </a:endParaRPr>
          </a:p>
          <a:p>
            <a:r>
              <a:rPr lang="en-US" sz="5000" b="1" dirty="0">
                <a:solidFill>
                  <a:srgbClr val="000000"/>
                </a:solidFill>
              </a:rPr>
              <a:t>All university research projects involving human participants </a:t>
            </a:r>
            <a:r>
              <a:rPr lang="en-US" sz="5000" dirty="0">
                <a:solidFill>
                  <a:srgbClr val="000000"/>
                </a:solidFill>
              </a:rPr>
              <a:t>are required to have ethical approval – this includes research carried out at, or in the name of a University, including research at other sites</a:t>
            </a:r>
          </a:p>
          <a:p>
            <a:endParaRPr lang="en-US" sz="5000" dirty="0">
              <a:solidFill>
                <a:srgbClr val="000000"/>
              </a:solidFill>
            </a:endParaRPr>
          </a:p>
          <a:p>
            <a:r>
              <a:rPr lang="en-US" sz="5000" b="1" dirty="0">
                <a:solidFill>
                  <a:srgbClr val="000000"/>
                </a:solidFill>
              </a:rPr>
              <a:t>It is a requirement for partners </a:t>
            </a:r>
            <a:r>
              <a:rPr lang="en-US" sz="5000" dirty="0">
                <a:solidFill>
                  <a:srgbClr val="000000"/>
                </a:solidFill>
              </a:rPr>
              <a:t>to work with a university academic where ethical approval is required – and for ethics approval to be processed through that academic’s institution.  Where there are multiple institutions involved, each university will provide approval.</a:t>
            </a:r>
          </a:p>
          <a:p>
            <a:endParaRPr lang="en-US" sz="5000" dirty="0">
              <a:solidFill>
                <a:srgbClr val="000000"/>
              </a:solidFill>
            </a:endParaRPr>
          </a:p>
          <a:p>
            <a:r>
              <a:rPr lang="en-US" sz="5000" dirty="0">
                <a:solidFill>
                  <a:srgbClr val="000000"/>
                </a:solidFill>
              </a:rPr>
              <a:t>It is important to include </a:t>
            </a:r>
            <a:r>
              <a:rPr lang="en-US" sz="5000" b="1" dirty="0">
                <a:solidFill>
                  <a:srgbClr val="000000"/>
                </a:solidFill>
              </a:rPr>
              <a:t>time for ethical approval </a:t>
            </a:r>
            <a:r>
              <a:rPr lang="en-US" sz="5000" dirty="0">
                <a:solidFill>
                  <a:srgbClr val="000000"/>
                </a:solidFill>
              </a:rPr>
              <a:t>when designing  your project </a:t>
            </a:r>
          </a:p>
          <a:p>
            <a:endParaRPr lang="en-US" sz="5000" dirty="0">
              <a:solidFill>
                <a:srgbClr val="000000"/>
              </a:solidFill>
            </a:endParaRPr>
          </a:p>
          <a:p>
            <a:r>
              <a:rPr lang="en-US" sz="5000" b="1" dirty="0">
                <a:solidFill>
                  <a:srgbClr val="000000"/>
                </a:solidFill>
              </a:rPr>
              <a:t>Please note that research involving participants recruited through the NHS/Social Care systems has to be approved by a separate health authority committee and is likely to take more time</a:t>
            </a:r>
          </a:p>
          <a:p>
            <a:endParaRPr lang="en-US" sz="9600" dirty="0">
              <a:solidFill>
                <a:srgbClr val="000000"/>
              </a:solidFill>
              <a:latin typeface="Aptos" panose="020B0004020202020204" pitchFamily="34" charset="0"/>
            </a:endParaRPr>
          </a:p>
          <a:p>
            <a:endParaRPr lang="en-US" sz="2000" dirty="0"/>
          </a:p>
        </p:txBody>
      </p:sp>
    </p:spTree>
    <p:extLst>
      <p:ext uri="{BB962C8B-B14F-4D97-AF65-F5344CB8AC3E}">
        <p14:creationId xmlns:p14="http://schemas.microsoft.com/office/powerpoint/2010/main" val="2245402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A5A73-8F3C-89AB-09F2-12340A8B8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20D19-0F39-F07D-17B1-4FA1B285F995}"/>
              </a:ext>
            </a:extLst>
          </p:cNvPr>
          <p:cNvSpPr>
            <a:spLocks noGrp="1"/>
          </p:cNvSpPr>
          <p:nvPr>
            <p:ph type="title"/>
          </p:nvPr>
        </p:nvSpPr>
        <p:spPr>
          <a:xfrm>
            <a:off x="2146526" y="206643"/>
            <a:ext cx="10515600" cy="1325563"/>
          </a:xfrm>
        </p:spPr>
        <p:txBody>
          <a:bodyPr>
            <a:normAutofit/>
          </a:bodyPr>
          <a:lstStyle/>
          <a:p>
            <a:r>
              <a:rPr lang="en-US" sz="3600" b="1" dirty="0">
                <a:latin typeface="+mn-lt"/>
              </a:rPr>
              <a:t>Requirements regarding research with human participants</a:t>
            </a:r>
            <a:endParaRPr lang="en-GB" sz="3600" b="1" dirty="0">
              <a:latin typeface="+mn-lt"/>
            </a:endParaRPr>
          </a:p>
        </p:txBody>
      </p:sp>
      <p:sp>
        <p:nvSpPr>
          <p:cNvPr id="3" name="Content Placeholder 2">
            <a:extLst>
              <a:ext uri="{FF2B5EF4-FFF2-40B4-BE49-F238E27FC236}">
                <a16:creationId xmlns:a16="http://schemas.microsoft.com/office/drawing/2014/main" id="{D47CE5C7-1B4B-A2AD-76E1-40C1D6605032}"/>
              </a:ext>
            </a:extLst>
          </p:cNvPr>
          <p:cNvSpPr>
            <a:spLocks noGrp="1"/>
          </p:cNvSpPr>
          <p:nvPr>
            <p:ph idx="1"/>
          </p:nvPr>
        </p:nvSpPr>
        <p:spPr>
          <a:xfrm>
            <a:off x="591620" y="1613043"/>
            <a:ext cx="11018178" cy="5126804"/>
          </a:xfrm>
        </p:spPr>
        <p:txBody>
          <a:bodyPr>
            <a:normAutofit/>
          </a:bodyPr>
          <a:lstStyle/>
          <a:p>
            <a:pPr lvl="1"/>
            <a:endParaRPr lang="en-GB" sz="2000" dirty="0"/>
          </a:p>
          <a:p>
            <a:pPr marL="457200" lvl="1" indent="0">
              <a:buNone/>
            </a:pPr>
            <a:endParaRPr lang="en-US" sz="2000" dirty="0"/>
          </a:p>
        </p:txBody>
      </p:sp>
      <p:pic>
        <p:nvPicPr>
          <p:cNvPr id="4" name="Picture 3">
            <a:extLst>
              <a:ext uri="{FF2B5EF4-FFF2-40B4-BE49-F238E27FC236}">
                <a16:creationId xmlns:a16="http://schemas.microsoft.com/office/drawing/2014/main" id="{8CC43BE2-EE89-904D-3473-9691FD0D4F7D}"/>
              </a:ext>
            </a:extLst>
          </p:cNvPr>
          <p:cNvPicPr>
            <a:picLocks noChangeAspect="1"/>
          </p:cNvPicPr>
          <p:nvPr/>
        </p:nvPicPr>
        <p:blipFill>
          <a:blip r:embed="rId2"/>
          <a:stretch>
            <a:fillRect/>
          </a:stretch>
        </p:blipFill>
        <p:spPr>
          <a:xfrm>
            <a:off x="0" y="0"/>
            <a:ext cx="1900719" cy="1221044"/>
          </a:xfrm>
          <a:prstGeom prst="rect">
            <a:avLst/>
          </a:prstGeom>
        </p:spPr>
      </p:pic>
      <p:sp>
        <p:nvSpPr>
          <p:cNvPr id="5" name="Text Placeholder 1">
            <a:extLst>
              <a:ext uri="{FF2B5EF4-FFF2-40B4-BE49-F238E27FC236}">
                <a16:creationId xmlns:a16="http://schemas.microsoft.com/office/drawing/2014/main" id="{F167EB5A-9B6A-BBD8-3718-8FBEA982ECC0}"/>
              </a:ext>
            </a:extLst>
          </p:cNvPr>
          <p:cNvSpPr txBox="1">
            <a:spLocks/>
          </p:cNvSpPr>
          <p:nvPr/>
        </p:nvSpPr>
        <p:spPr>
          <a:xfrm>
            <a:off x="517893" y="1351790"/>
            <a:ext cx="11156213" cy="56493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0" dirty="0">
              <a:solidFill>
                <a:srgbClr val="000000"/>
              </a:solidFill>
            </a:endParaRPr>
          </a:p>
          <a:p>
            <a:r>
              <a:rPr lang="en-US" b="1" dirty="0">
                <a:solidFill>
                  <a:srgbClr val="000000"/>
                </a:solidFill>
              </a:rPr>
              <a:t>Universities review research to ensure that:</a:t>
            </a:r>
          </a:p>
          <a:p>
            <a:r>
              <a:rPr lang="en-US" dirty="0">
                <a:solidFill>
                  <a:srgbClr val="000000"/>
                </a:solidFill>
              </a:rPr>
              <a:t>it is viable and valid</a:t>
            </a:r>
          </a:p>
          <a:p>
            <a:r>
              <a:rPr lang="en-US" dirty="0">
                <a:solidFill>
                  <a:srgbClr val="000000"/>
                </a:solidFill>
              </a:rPr>
              <a:t>the investigators are appropriately qualified</a:t>
            </a:r>
          </a:p>
          <a:p>
            <a:r>
              <a:rPr lang="en-US" dirty="0">
                <a:solidFill>
                  <a:srgbClr val="000000"/>
                </a:solidFill>
              </a:rPr>
              <a:t>there are no unacceptable risks to participants or researchers</a:t>
            </a:r>
          </a:p>
          <a:p>
            <a:r>
              <a:rPr lang="en-US" dirty="0">
                <a:solidFill>
                  <a:srgbClr val="000000"/>
                </a:solidFill>
              </a:rPr>
              <a:t>appropriate records of all such research are maintained by the researchers and by the University.</a:t>
            </a:r>
          </a:p>
          <a:p>
            <a:endParaRPr lang="en-US" sz="9600" dirty="0">
              <a:solidFill>
                <a:srgbClr val="000000"/>
              </a:solidFill>
              <a:latin typeface="Aptos" panose="020B0004020202020204" pitchFamily="34" charset="0"/>
            </a:endParaRPr>
          </a:p>
          <a:p>
            <a:endParaRPr lang="en-US" sz="2000" dirty="0"/>
          </a:p>
        </p:txBody>
      </p:sp>
    </p:spTree>
    <p:extLst>
      <p:ext uri="{BB962C8B-B14F-4D97-AF65-F5344CB8AC3E}">
        <p14:creationId xmlns:p14="http://schemas.microsoft.com/office/powerpoint/2010/main" val="2902946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CDDD2-7C98-CF9F-79B3-691715A4A0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B3A96-DFBA-E7AC-852C-61034F9AF827}"/>
              </a:ext>
            </a:extLst>
          </p:cNvPr>
          <p:cNvSpPr>
            <a:spLocks noGrp="1"/>
          </p:cNvSpPr>
          <p:nvPr>
            <p:ph type="title"/>
          </p:nvPr>
        </p:nvSpPr>
        <p:spPr>
          <a:xfrm>
            <a:off x="2146526" y="206643"/>
            <a:ext cx="10515600" cy="1325563"/>
          </a:xfrm>
        </p:spPr>
        <p:txBody>
          <a:bodyPr>
            <a:normAutofit/>
          </a:bodyPr>
          <a:lstStyle/>
          <a:p>
            <a:r>
              <a:rPr lang="en-US" sz="3600" b="1" dirty="0">
                <a:latin typeface="+mn-lt"/>
              </a:rPr>
              <a:t>What does ethical research involve?</a:t>
            </a:r>
            <a:endParaRPr lang="en-GB" sz="3600" b="1" dirty="0">
              <a:latin typeface="+mn-lt"/>
            </a:endParaRPr>
          </a:p>
        </p:txBody>
      </p:sp>
      <p:sp>
        <p:nvSpPr>
          <p:cNvPr id="3" name="Content Placeholder 2">
            <a:extLst>
              <a:ext uri="{FF2B5EF4-FFF2-40B4-BE49-F238E27FC236}">
                <a16:creationId xmlns:a16="http://schemas.microsoft.com/office/drawing/2014/main" id="{AD3C6A5A-1C4E-BCA5-252B-0165DDA7E5B8}"/>
              </a:ext>
            </a:extLst>
          </p:cNvPr>
          <p:cNvSpPr>
            <a:spLocks noGrp="1"/>
          </p:cNvSpPr>
          <p:nvPr>
            <p:ph idx="1"/>
          </p:nvPr>
        </p:nvSpPr>
        <p:spPr>
          <a:xfrm>
            <a:off x="591620" y="1613043"/>
            <a:ext cx="11018178" cy="5126804"/>
          </a:xfrm>
        </p:spPr>
        <p:txBody>
          <a:bodyPr>
            <a:normAutofit/>
          </a:bodyPr>
          <a:lstStyle/>
          <a:p>
            <a:pPr lvl="1"/>
            <a:endParaRPr lang="en-GB" sz="2000" dirty="0"/>
          </a:p>
          <a:p>
            <a:pPr marL="457200" lvl="1" indent="0">
              <a:buNone/>
            </a:pPr>
            <a:endParaRPr lang="en-US" sz="2000" dirty="0"/>
          </a:p>
        </p:txBody>
      </p:sp>
      <p:pic>
        <p:nvPicPr>
          <p:cNvPr id="4" name="Picture 3">
            <a:extLst>
              <a:ext uri="{FF2B5EF4-FFF2-40B4-BE49-F238E27FC236}">
                <a16:creationId xmlns:a16="http://schemas.microsoft.com/office/drawing/2014/main" id="{C823A99F-2576-9E31-90E4-D9C4CABEF4D6}"/>
              </a:ext>
            </a:extLst>
          </p:cNvPr>
          <p:cNvPicPr>
            <a:picLocks noChangeAspect="1"/>
          </p:cNvPicPr>
          <p:nvPr/>
        </p:nvPicPr>
        <p:blipFill>
          <a:blip r:embed="rId2"/>
          <a:stretch>
            <a:fillRect/>
          </a:stretch>
        </p:blipFill>
        <p:spPr>
          <a:xfrm>
            <a:off x="0" y="0"/>
            <a:ext cx="1900719" cy="1221044"/>
          </a:xfrm>
          <a:prstGeom prst="rect">
            <a:avLst/>
          </a:prstGeom>
        </p:spPr>
      </p:pic>
      <p:sp>
        <p:nvSpPr>
          <p:cNvPr id="5" name="Text Placeholder 1">
            <a:extLst>
              <a:ext uri="{FF2B5EF4-FFF2-40B4-BE49-F238E27FC236}">
                <a16:creationId xmlns:a16="http://schemas.microsoft.com/office/drawing/2014/main" id="{C0A6218A-FA2A-4C5F-4D88-4A92288BEC9F}"/>
              </a:ext>
            </a:extLst>
          </p:cNvPr>
          <p:cNvSpPr txBox="1">
            <a:spLocks/>
          </p:cNvSpPr>
          <p:nvPr/>
        </p:nvSpPr>
        <p:spPr>
          <a:xfrm>
            <a:off x="435927" y="1440280"/>
            <a:ext cx="11320145" cy="5649310"/>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The application of ethical principles to research activities  - from design, to carrying out the research through to dissemination.  Research integrity requires complying with ethical, legal and policy frameworks.</a:t>
            </a:r>
          </a:p>
          <a:p>
            <a:endParaRPr lang="en-US" sz="5000" dirty="0"/>
          </a:p>
          <a:p>
            <a:r>
              <a:rPr lang="en-US" sz="5000" i="1" dirty="0"/>
              <a:t>The ethical review policy and process aims to:</a:t>
            </a:r>
          </a:p>
          <a:p>
            <a:endParaRPr lang="en-US" sz="5000" dirty="0"/>
          </a:p>
          <a:p>
            <a:pPr marL="285750" indent="-285750"/>
            <a:r>
              <a:rPr lang="en-US" sz="5000" dirty="0"/>
              <a:t>Safeguard the interests and wellbeing of participants, researcher and the wider community</a:t>
            </a:r>
          </a:p>
          <a:p>
            <a:pPr marL="285750" indent="-285750"/>
            <a:r>
              <a:rPr lang="en-US" sz="5000" dirty="0"/>
              <a:t>Avoid or minimize the risk of harm via precautions</a:t>
            </a:r>
          </a:p>
          <a:p>
            <a:pPr marL="285750" indent="-285750"/>
            <a:r>
              <a:rPr lang="en-US" sz="5000" dirty="0"/>
              <a:t>Seek to </a:t>
            </a:r>
            <a:r>
              <a:rPr lang="en-US" sz="5000" dirty="0" err="1"/>
              <a:t>maximise</a:t>
            </a:r>
            <a:r>
              <a:rPr lang="en-US" sz="5000" dirty="0"/>
              <a:t> the benefits of the research</a:t>
            </a:r>
          </a:p>
          <a:p>
            <a:pPr marL="285750" indent="-285750"/>
            <a:r>
              <a:rPr lang="en-US" sz="5000" dirty="0"/>
              <a:t>Ensure methodological integrity</a:t>
            </a:r>
          </a:p>
          <a:p>
            <a:pPr marL="285750" indent="-285750"/>
            <a:r>
              <a:rPr lang="en-US" sz="5000" dirty="0"/>
              <a:t>Afford participants dignity and respect – including ensuring informed consent, transparency and lack of coercion</a:t>
            </a:r>
          </a:p>
          <a:p>
            <a:pPr marL="285750" indent="-285750"/>
            <a:r>
              <a:rPr lang="en-US" sz="5000" dirty="0"/>
              <a:t>Consider equality, diversity and inclusion in research design, conduct and dissemination</a:t>
            </a:r>
          </a:p>
          <a:p>
            <a:pPr marL="285750" indent="-285750"/>
            <a:r>
              <a:rPr lang="en-US" sz="5000" dirty="0"/>
              <a:t>Secure storage of data </a:t>
            </a:r>
          </a:p>
          <a:p>
            <a:pPr marL="285750" indent="-285750"/>
            <a:r>
              <a:rPr lang="en-US" sz="5000" dirty="0"/>
              <a:t>Ensure necessary data sharing protocols are in place </a:t>
            </a:r>
          </a:p>
          <a:p>
            <a:pPr marL="285750" indent="-285750"/>
            <a:r>
              <a:rPr lang="en-US" sz="5000" dirty="0"/>
              <a:t>Avoid Conflict of Interest</a:t>
            </a:r>
          </a:p>
          <a:p>
            <a:endParaRPr lang="en-US" sz="9600" dirty="0">
              <a:solidFill>
                <a:srgbClr val="000000"/>
              </a:solidFill>
              <a:latin typeface="Aptos" panose="020B0004020202020204" pitchFamily="34" charset="0"/>
            </a:endParaRPr>
          </a:p>
          <a:p>
            <a:endParaRPr lang="en-US" sz="2000" dirty="0"/>
          </a:p>
        </p:txBody>
      </p:sp>
    </p:spTree>
    <p:extLst>
      <p:ext uri="{BB962C8B-B14F-4D97-AF65-F5344CB8AC3E}">
        <p14:creationId xmlns:p14="http://schemas.microsoft.com/office/powerpoint/2010/main" val="255444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A80E9-2A55-7ABB-2C4B-FFC638F9DF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7F7D80-7D10-396F-2C5B-3BEAB0625D21}"/>
              </a:ext>
            </a:extLst>
          </p:cNvPr>
          <p:cNvSpPr>
            <a:spLocks noGrp="1"/>
          </p:cNvSpPr>
          <p:nvPr>
            <p:ph type="title"/>
          </p:nvPr>
        </p:nvSpPr>
        <p:spPr>
          <a:xfrm>
            <a:off x="2146526" y="206643"/>
            <a:ext cx="10515600" cy="1325563"/>
          </a:xfrm>
        </p:spPr>
        <p:txBody>
          <a:bodyPr>
            <a:normAutofit/>
          </a:bodyPr>
          <a:lstStyle/>
          <a:p>
            <a:r>
              <a:rPr lang="en-US" sz="3600" b="1" dirty="0">
                <a:latin typeface="+mn-lt"/>
              </a:rPr>
              <a:t>University review process</a:t>
            </a:r>
            <a:endParaRPr lang="en-GB" sz="3600" b="1" dirty="0">
              <a:latin typeface="+mn-lt"/>
            </a:endParaRPr>
          </a:p>
        </p:txBody>
      </p:sp>
      <p:sp>
        <p:nvSpPr>
          <p:cNvPr id="3" name="Content Placeholder 2">
            <a:extLst>
              <a:ext uri="{FF2B5EF4-FFF2-40B4-BE49-F238E27FC236}">
                <a16:creationId xmlns:a16="http://schemas.microsoft.com/office/drawing/2014/main" id="{C14BF7A7-F820-18A0-BFDC-B33B4211509A}"/>
              </a:ext>
            </a:extLst>
          </p:cNvPr>
          <p:cNvSpPr>
            <a:spLocks noGrp="1"/>
          </p:cNvSpPr>
          <p:nvPr>
            <p:ph idx="1"/>
          </p:nvPr>
        </p:nvSpPr>
        <p:spPr>
          <a:xfrm>
            <a:off x="591620" y="1613043"/>
            <a:ext cx="11018178" cy="5126804"/>
          </a:xfrm>
        </p:spPr>
        <p:txBody>
          <a:bodyPr>
            <a:normAutofit/>
          </a:bodyPr>
          <a:lstStyle/>
          <a:p>
            <a:pPr lvl="1"/>
            <a:endParaRPr lang="en-GB" sz="2000" dirty="0"/>
          </a:p>
          <a:p>
            <a:pPr marL="457200" lvl="1" indent="0">
              <a:buNone/>
            </a:pPr>
            <a:endParaRPr lang="en-US" sz="2000" dirty="0"/>
          </a:p>
        </p:txBody>
      </p:sp>
      <p:pic>
        <p:nvPicPr>
          <p:cNvPr id="4" name="Picture 3">
            <a:extLst>
              <a:ext uri="{FF2B5EF4-FFF2-40B4-BE49-F238E27FC236}">
                <a16:creationId xmlns:a16="http://schemas.microsoft.com/office/drawing/2014/main" id="{0D6ECCC3-8C8B-4BA1-5AEA-36DAF6EC7CCC}"/>
              </a:ext>
            </a:extLst>
          </p:cNvPr>
          <p:cNvPicPr>
            <a:picLocks noChangeAspect="1"/>
          </p:cNvPicPr>
          <p:nvPr/>
        </p:nvPicPr>
        <p:blipFill>
          <a:blip r:embed="rId2"/>
          <a:stretch>
            <a:fillRect/>
          </a:stretch>
        </p:blipFill>
        <p:spPr>
          <a:xfrm>
            <a:off x="0" y="0"/>
            <a:ext cx="1900719" cy="1221044"/>
          </a:xfrm>
          <a:prstGeom prst="rect">
            <a:avLst/>
          </a:prstGeom>
        </p:spPr>
      </p:pic>
      <p:sp>
        <p:nvSpPr>
          <p:cNvPr id="5" name="Text Placeholder 1">
            <a:extLst>
              <a:ext uri="{FF2B5EF4-FFF2-40B4-BE49-F238E27FC236}">
                <a16:creationId xmlns:a16="http://schemas.microsoft.com/office/drawing/2014/main" id="{726BF029-F2DC-F283-F90F-102D21FFE68C}"/>
              </a:ext>
            </a:extLst>
          </p:cNvPr>
          <p:cNvSpPr txBox="1">
            <a:spLocks/>
          </p:cNvSpPr>
          <p:nvPr/>
        </p:nvSpPr>
        <p:spPr>
          <a:xfrm>
            <a:off x="435927" y="1440280"/>
            <a:ext cx="11320145" cy="56493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400" b="1" dirty="0">
                <a:solidFill>
                  <a:srgbClr val="000000"/>
                </a:solidFill>
              </a:rPr>
              <a:t>The specifics of university documentation and processes will vary across institutions but broad parameters are similar</a:t>
            </a:r>
          </a:p>
          <a:p>
            <a:pPr>
              <a:buNone/>
            </a:pPr>
            <a:endParaRPr lang="en-US" sz="2400" dirty="0">
              <a:solidFill>
                <a:srgbClr val="000000"/>
              </a:solidFill>
            </a:endParaRPr>
          </a:p>
          <a:p>
            <a:pPr>
              <a:buNone/>
            </a:pPr>
            <a:r>
              <a:rPr lang="en-US" sz="2400" dirty="0">
                <a:solidFill>
                  <a:srgbClr val="000000"/>
                </a:solidFill>
              </a:rPr>
              <a:t>• </a:t>
            </a:r>
            <a:r>
              <a:rPr lang="en-US" sz="2400" i="1" dirty="0" err="1">
                <a:solidFill>
                  <a:srgbClr val="000000"/>
                </a:solidFill>
              </a:rPr>
              <a:t>Categorisation</a:t>
            </a:r>
            <a:r>
              <a:rPr lang="en-US" sz="2400" i="1" dirty="0">
                <a:solidFill>
                  <a:srgbClr val="000000"/>
                </a:solidFill>
              </a:rPr>
              <a:t> of projects according based on risk </a:t>
            </a:r>
            <a:r>
              <a:rPr lang="en-US" sz="2400" dirty="0">
                <a:solidFill>
                  <a:srgbClr val="000000"/>
                </a:solidFill>
              </a:rPr>
              <a:t>(to participants, researchers and institutions) and regulatory requirements</a:t>
            </a:r>
          </a:p>
          <a:p>
            <a:pPr>
              <a:buNone/>
            </a:pPr>
            <a:endParaRPr lang="en-US" sz="2400" dirty="0">
              <a:solidFill>
                <a:srgbClr val="000000"/>
              </a:solidFill>
            </a:endParaRPr>
          </a:p>
          <a:p>
            <a:r>
              <a:rPr lang="en-US" sz="2400" i="1" dirty="0">
                <a:solidFill>
                  <a:srgbClr val="000000"/>
                </a:solidFill>
              </a:rPr>
              <a:t>Could be a 1-3 step review process </a:t>
            </a:r>
            <a:r>
              <a:rPr lang="en-US" sz="2400" dirty="0">
                <a:solidFill>
                  <a:srgbClr val="000000"/>
                </a:solidFill>
              </a:rPr>
              <a:t>depending on whether vulnerable populations are involved in your research.</a:t>
            </a:r>
          </a:p>
          <a:p>
            <a:endParaRPr lang="en-US" sz="2400" dirty="0">
              <a:solidFill>
                <a:srgbClr val="000000"/>
              </a:solidFill>
            </a:endParaRPr>
          </a:p>
          <a:p>
            <a:r>
              <a:rPr lang="en-US" sz="2400" b="1" dirty="0">
                <a:solidFill>
                  <a:srgbClr val="000000"/>
                </a:solidFill>
              </a:rPr>
              <a:t>Ethical review can take a variable amount of time from a few weeks to 3 months depending on the type of data you wish to collect</a:t>
            </a:r>
          </a:p>
          <a:p>
            <a:endParaRPr lang="en-US" sz="9600" dirty="0">
              <a:solidFill>
                <a:srgbClr val="000000"/>
              </a:solidFill>
              <a:latin typeface="Aptos" panose="020B0004020202020204" pitchFamily="34" charset="0"/>
            </a:endParaRPr>
          </a:p>
          <a:p>
            <a:endParaRPr lang="en-US" sz="2000" dirty="0"/>
          </a:p>
        </p:txBody>
      </p:sp>
    </p:spTree>
    <p:extLst>
      <p:ext uri="{BB962C8B-B14F-4D97-AF65-F5344CB8AC3E}">
        <p14:creationId xmlns:p14="http://schemas.microsoft.com/office/powerpoint/2010/main" val="806539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17DE1-E594-3BE6-A972-59A122925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93AA3-EA50-CC7E-B2DC-FF775A106684}"/>
              </a:ext>
            </a:extLst>
          </p:cNvPr>
          <p:cNvSpPr>
            <a:spLocks noGrp="1"/>
          </p:cNvSpPr>
          <p:nvPr>
            <p:ph type="title"/>
          </p:nvPr>
        </p:nvSpPr>
        <p:spPr>
          <a:xfrm>
            <a:off x="2048203" y="114717"/>
            <a:ext cx="10515600" cy="1325563"/>
          </a:xfrm>
        </p:spPr>
        <p:txBody>
          <a:bodyPr>
            <a:normAutofit/>
          </a:bodyPr>
          <a:lstStyle/>
          <a:p>
            <a:r>
              <a:rPr lang="en-US" sz="3600" b="1" dirty="0">
                <a:latin typeface="+mn-lt"/>
              </a:rPr>
              <a:t>Key considerations for ethical review</a:t>
            </a:r>
            <a:endParaRPr lang="en-GB" sz="3600" b="1" dirty="0">
              <a:latin typeface="+mn-lt"/>
            </a:endParaRPr>
          </a:p>
        </p:txBody>
      </p:sp>
      <p:sp>
        <p:nvSpPr>
          <p:cNvPr id="3" name="Content Placeholder 2">
            <a:extLst>
              <a:ext uri="{FF2B5EF4-FFF2-40B4-BE49-F238E27FC236}">
                <a16:creationId xmlns:a16="http://schemas.microsoft.com/office/drawing/2014/main" id="{B7F7D3FB-99EF-A621-61B1-0B1E6CD5085F}"/>
              </a:ext>
            </a:extLst>
          </p:cNvPr>
          <p:cNvSpPr>
            <a:spLocks noGrp="1"/>
          </p:cNvSpPr>
          <p:nvPr>
            <p:ph idx="1"/>
          </p:nvPr>
        </p:nvSpPr>
        <p:spPr>
          <a:xfrm>
            <a:off x="591620" y="1613043"/>
            <a:ext cx="11018178" cy="5126804"/>
          </a:xfrm>
        </p:spPr>
        <p:txBody>
          <a:bodyPr>
            <a:normAutofit/>
          </a:bodyPr>
          <a:lstStyle/>
          <a:p>
            <a:pPr lvl="1"/>
            <a:endParaRPr lang="en-GB" sz="2000" dirty="0"/>
          </a:p>
          <a:p>
            <a:pPr marL="457200" lvl="1" indent="0">
              <a:buNone/>
            </a:pPr>
            <a:endParaRPr lang="en-US" sz="2000" dirty="0"/>
          </a:p>
        </p:txBody>
      </p:sp>
      <p:pic>
        <p:nvPicPr>
          <p:cNvPr id="4" name="Picture 3">
            <a:extLst>
              <a:ext uri="{FF2B5EF4-FFF2-40B4-BE49-F238E27FC236}">
                <a16:creationId xmlns:a16="http://schemas.microsoft.com/office/drawing/2014/main" id="{11A79059-4477-3963-90CE-7EF4A8EEE219}"/>
              </a:ext>
            </a:extLst>
          </p:cNvPr>
          <p:cNvPicPr>
            <a:picLocks noChangeAspect="1"/>
          </p:cNvPicPr>
          <p:nvPr/>
        </p:nvPicPr>
        <p:blipFill>
          <a:blip r:embed="rId2"/>
          <a:stretch>
            <a:fillRect/>
          </a:stretch>
        </p:blipFill>
        <p:spPr>
          <a:xfrm>
            <a:off x="0" y="0"/>
            <a:ext cx="1900719" cy="1221044"/>
          </a:xfrm>
          <a:prstGeom prst="rect">
            <a:avLst/>
          </a:prstGeom>
        </p:spPr>
      </p:pic>
      <p:sp>
        <p:nvSpPr>
          <p:cNvPr id="5" name="Text Placeholder 1">
            <a:extLst>
              <a:ext uri="{FF2B5EF4-FFF2-40B4-BE49-F238E27FC236}">
                <a16:creationId xmlns:a16="http://schemas.microsoft.com/office/drawing/2014/main" id="{479F8681-947F-5F03-C9CB-850E2821E032}"/>
              </a:ext>
            </a:extLst>
          </p:cNvPr>
          <p:cNvSpPr txBox="1">
            <a:spLocks/>
          </p:cNvSpPr>
          <p:nvPr/>
        </p:nvSpPr>
        <p:spPr>
          <a:xfrm>
            <a:off x="324465" y="1272454"/>
            <a:ext cx="11602064" cy="564931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200" b="1" dirty="0"/>
              <a:t>What constitutes vulnerability? </a:t>
            </a:r>
            <a:r>
              <a:rPr lang="en-US" sz="2200" dirty="0"/>
              <a:t>All human participants in research may be potentially vulnerable. Some however, may be particularly vulnerable.  There are three basic kinds of vulnerability: </a:t>
            </a:r>
            <a:r>
              <a:rPr lang="en-US" sz="2200" i="1" dirty="0"/>
              <a:t>vulnerability to physical harm; vulnerability to damage to social standing or reputation; vulnerability to psychological and emotional distress</a:t>
            </a:r>
            <a:r>
              <a:rPr lang="en-US" sz="2200" dirty="0"/>
              <a:t>.</a:t>
            </a:r>
          </a:p>
          <a:p>
            <a:endParaRPr lang="en-US" sz="2200" dirty="0"/>
          </a:p>
          <a:p>
            <a:r>
              <a:rPr lang="en-US" sz="2200" b="1" dirty="0">
                <a:highlight>
                  <a:srgbClr val="C0C0C0"/>
                </a:highlight>
              </a:rPr>
              <a:t>It is important to remember that a person not considered vulnerable in your work setting could be categorized as vulnerable in a research context.</a:t>
            </a:r>
          </a:p>
          <a:p>
            <a:endParaRPr lang="en-US" sz="2200" b="1" dirty="0"/>
          </a:p>
          <a:p>
            <a:r>
              <a:rPr lang="en-US" sz="2200" b="1" dirty="0"/>
              <a:t>Among the categories of people who are perceived to be likely to be vulnerable in a research context are: </a:t>
            </a:r>
          </a:p>
          <a:p>
            <a:pPr marL="342900" indent="-342900"/>
            <a:r>
              <a:rPr lang="en-US" sz="2200" dirty="0"/>
              <a:t>people whose </a:t>
            </a:r>
            <a:r>
              <a:rPr lang="en-US" sz="2200" i="1" dirty="0"/>
              <a:t>competence to exercise informed consent is in doubt </a:t>
            </a:r>
            <a:r>
              <a:rPr lang="en-US" sz="2200" dirty="0"/>
              <a:t>- such infants and children under 16 years of age</a:t>
            </a:r>
          </a:p>
          <a:p>
            <a:pPr marL="342900" indent="-342900"/>
            <a:r>
              <a:rPr lang="en-US" sz="2200" dirty="0"/>
              <a:t>people </a:t>
            </a:r>
            <a:r>
              <a:rPr lang="en-US" sz="2200" i="1" dirty="0"/>
              <a:t>who lack mental capacity, may be at risk of losing capacity </a:t>
            </a:r>
            <a:r>
              <a:rPr lang="en-US" sz="2200" dirty="0"/>
              <a:t>or have</a:t>
            </a:r>
            <a:r>
              <a:rPr lang="en-US" sz="2200" i="1" dirty="0"/>
              <a:t> fluctuating capacity </a:t>
            </a:r>
          </a:p>
          <a:p>
            <a:pPr marL="342900" indent="-342900"/>
            <a:r>
              <a:rPr lang="en-US" sz="2200" dirty="0"/>
              <a:t>people who suffer from </a:t>
            </a:r>
            <a:r>
              <a:rPr lang="en-US" sz="2200" i="1" dirty="0"/>
              <a:t>psychiatric or personality disor</a:t>
            </a:r>
            <a:r>
              <a:rPr lang="en-US" sz="2200" dirty="0"/>
              <a:t>ders, including those conditions in which capacity to consent may fluctuate</a:t>
            </a:r>
          </a:p>
          <a:p>
            <a:pPr marL="342900" indent="-342900"/>
            <a:r>
              <a:rPr lang="en-US" sz="2200" dirty="0"/>
              <a:t>people who may have a </a:t>
            </a:r>
            <a:r>
              <a:rPr lang="en-US" sz="2200" i="1" dirty="0"/>
              <a:t>basic or elementary knowledge of the language </a:t>
            </a:r>
            <a:r>
              <a:rPr lang="en-US" sz="2200" dirty="0"/>
              <a:t>in which the research is being conducted</a:t>
            </a:r>
          </a:p>
          <a:p>
            <a:pPr marL="342900" indent="-342900"/>
            <a:r>
              <a:rPr lang="en-US" sz="2200" dirty="0"/>
              <a:t>people </a:t>
            </a:r>
            <a:r>
              <a:rPr lang="en-US" sz="2200" i="1" dirty="0"/>
              <a:t>who may socially not be in a position to exercise unfettered informed consent</a:t>
            </a:r>
          </a:p>
          <a:p>
            <a:endParaRPr lang="en-US" sz="2200" dirty="0">
              <a:solidFill>
                <a:srgbClr val="000000"/>
              </a:solidFill>
            </a:endParaRPr>
          </a:p>
          <a:p>
            <a:endParaRPr lang="en-US" sz="2000" dirty="0"/>
          </a:p>
        </p:txBody>
      </p:sp>
    </p:spTree>
    <p:extLst>
      <p:ext uri="{BB962C8B-B14F-4D97-AF65-F5344CB8AC3E}">
        <p14:creationId xmlns:p14="http://schemas.microsoft.com/office/powerpoint/2010/main" val="3360802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3AE2C4-566F-4C98-E9BB-AB0C12CAE404}"/>
              </a:ext>
            </a:extLst>
          </p:cNvPr>
          <p:cNvSpPr>
            <a:spLocks noGrp="1"/>
          </p:cNvSpPr>
          <p:nvPr>
            <p:ph type="title"/>
          </p:nvPr>
        </p:nvSpPr>
        <p:spPr>
          <a:xfrm>
            <a:off x="409575" y="275290"/>
            <a:ext cx="8505825" cy="997527"/>
          </a:xfrm>
        </p:spPr>
        <p:txBody>
          <a:bodyPr>
            <a:normAutofit/>
          </a:bodyPr>
          <a:lstStyle/>
          <a:p>
            <a:r>
              <a:rPr lang="en-US"/>
              <a:t>Themes we work to ……..</a:t>
            </a:r>
          </a:p>
        </p:txBody>
      </p:sp>
      <p:sp>
        <p:nvSpPr>
          <p:cNvPr id="4" name="Slide Number Placeholder 3">
            <a:extLst>
              <a:ext uri="{FF2B5EF4-FFF2-40B4-BE49-F238E27FC236}">
                <a16:creationId xmlns:a16="http://schemas.microsoft.com/office/drawing/2014/main" id="{30CBC3B5-3795-365E-FDB5-4904083DE58E}"/>
              </a:ext>
            </a:extLst>
          </p:cNvPr>
          <p:cNvSpPr>
            <a:spLocks noGrp="1"/>
          </p:cNvSpPr>
          <p:nvPr>
            <p:ph type="sldNum" sz="quarter" idx="12"/>
          </p:nvPr>
        </p:nvSpPr>
        <p:spPr/>
        <p:txBody>
          <a:bodyPr/>
          <a:lstStyle/>
          <a:p>
            <a:fld id="{CD6EEE6D-6703-484A-93FA-F15FEC778136}" type="slidenum">
              <a:rPr lang="en-US" smtClean="0"/>
              <a:pPr/>
              <a:t>4</a:t>
            </a:fld>
            <a:endParaRPr lang="en-US" dirty="0"/>
          </a:p>
        </p:txBody>
      </p:sp>
      <p:pic>
        <p:nvPicPr>
          <p:cNvPr id="6" name="Picture 5">
            <a:extLst>
              <a:ext uri="{FF2B5EF4-FFF2-40B4-BE49-F238E27FC236}">
                <a16:creationId xmlns:a16="http://schemas.microsoft.com/office/drawing/2014/main" id="{108BD669-F376-90BD-E7B3-202BBC127B80}"/>
              </a:ext>
            </a:extLst>
          </p:cNvPr>
          <p:cNvPicPr>
            <a:picLocks noChangeAspect="1"/>
          </p:cNvPicPr>
          <p:nvPr/>
        </p:nvPicPr>
        <p:blipFill>
          <a:blip r:embed="rId3"/>
          <a:srcRect t="4108"/>
          <a:stretch/>
        </p:blipFill>
        <p:spPr>
          <a:xfrm>
            <a:off x="637904" y="1453895"/>
            <a:ext cx="10563495" cy="4713849"/>
          </a:xfrm>
          <a:prstGeom prst="rect">
            <a:avLst/>
          </a:prstGeom>
        </p:spPr>
      </p:pic>
      <p:sp>
        <p:nvSpPr>
          <p:cNvPr id="2" name="TextBox 1">
            <a:extLst>
              <a:ext uri="{FF2B5EF4-FFF2-40B4-BE49-F238E27FC236}">
                <a16:creationId xmlns:a16="http://schemas.microsoft.com/office/drawing/2014/main" id="{7BE528CE-474E-BCD9-A70C-CCFA3DE904DA}"/>
              </a:ext>
            </a:extLst>
          </p:cNvPr>
          <p:cNvSpPr txBox="1"/>
          <p:nvPr/>
        </p:nvSpPr>
        <p:spPr>
          <a:xfrm>
            <a:off x="9070848" y="4773791"/>
            <a:ext cx="2483248" cy="1215717"/>
          </a:xfrm>
          <a:prstGeom prst="rect">
            <a:avLst/>
          </a:prstGeom>
          <a:noFill/>
        </p:spPr>
        <p:txBody>
          <a:bodyPr wrap="square" rtlCol="0">
            <a:spAutoFit/>
          </a:bodyPr>
          <a:lstStyle/>
          <a:p>
            <a:pPr>
              <a:spcAft>
                <a:spcPts val="600"/>
              </a:spcAft>
            </a:pPr>
            <a:r>
              <a:rPr lang="en-US" sz="1200" b="1" dirty="0">
                <a:latin typeface="Seaford" panose="020F0502020204030204" pitchFamily="2" charset="0"/>
              </a:rPr>
              <a:t>Target Segments -Economic Inactivity </a:t>
            </a:r>
          </a:p>
          <a:p>
            <a:r>
              <a:rPr lang="en-US" sz="1100" dirty="0">
                <a:solidFill>
                  <a:schemeClr val="tx1">
                    <a:lumMod val="50000"/>
                    <a:lumOff val="50000"/>
                  </a:schemeClr>
                </a:solidFill>
                <a:latin typeface="Seaford" panose="020F0502020204030204" pitchFamily="2" charset="0"/>
              </a:rPr>
              <a:t>Economic inactivity, underemployment, unemployed, hidden unemployed, marginalized groups (50+, Women, Disability).</a:t>
            </a:r>
            <a:endParaRPr lang="en-GB" sz="1100" dirty="0">
              <a:solidFill>
                <a:schemeClr val="tx1">
                  <a:lumMod val="50000"/>
                  <a:lumOff val="50000"/>
                </a:schemeClr>
              </a:solidFill>
              <a:latin typeface="Seaford" panose="020F0502020204030204" pitchFamily="2" charset="0"/>
            </a:endParaRPr>
          </a:p>
        </p:txBody>
      </p:sp>
      <p:pic>
        <p:nvPicPr>
          <p:cNvPr id="7" name="Picture 6">
            <a:extLst>
              <a:ext uri="{FF2B5EF4-FFF2-40B4-BE49-F238E27FC236}">
                <a16:creationId xmlns:a16="http://schemas.microsoft.com/office/drawing/2014/main" id="{72E8B47B-4F2B-BC3F-1BD2-B26D76C3F8B4}"/>
              </a:ext>
            </a:extLst>
          </p:cNvPr>
          <p:cNvPicPr>
            <a:picLocks noChangeAspect="1"/>
          </p:cNvPicPr>
          <p:nvPr/>
        </p:nvPicPr>
        <p:blipFill>
          <a:blip r:embed="rId3"/>
          <a:srcRect l="27143" t="4108" r="62036" b="81321"/>
          <a:stretch/>
        </p:blipFill>
        <p:spPr>
          <a:xfrm>
            <a:off x="9070848" y="4087221"/>
            <a:ext cx="1142999" cy="716281"/>
          </a:xfrm>
          <a:prstGeom prst="rect">
            <a:avLst/>
          </a:prstGeom>
        </p:spPr>
      </p:pic>
    </p:spTree>
    <p:extLst>
      <p:ext uri="{BB962C8B-B14F-4D97-AF65-F5344CB8AC3E}">
        <p14:creationId xmlns:p14="http://schemas.microsoft.com/office/powerpoint/2010/main" val="3890226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90A5B-AE0D-19AA-08FD-592EB2061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89D5E-D675-543E-F45B-B5E81E0C6990}"/>
              </a:ext>
            </a:extLst>
          </p:cNvPr>
          <p:cNvSpPr>
            <a:spLocks noGrp="1"/>
          </p:cNvSpPr>
          <p:nvPr>
            <p:ph type="title"/>
          </p:nvPr>
        </p:nvSpPr>
        <p:spPr>
          <a:xfrm>
            <a:off x="2048203" y="114717"/>
            <a:ext cx="10515600" cy="1325563"/>
          </a:xfrm>
        </p:spPr>
        <p:txBody>
          <a:bodyPr>
            <a:normAutofit/>
          </a:bodyPr>
          <a:lstStyle/>
          <a:p>
            <a:r>
              <a:rPr lang="en-US" sz="3600" b="1" dirty="0">
                <a:latin typeface="+mn-lt"/>
              </a:rPr>
              <a:t>Key considerations: Ethics and risks</a:t>
            </a:r>
            <a:endParaRPr lang="en-GB" sz="3600" b="1" dirty="0">
              <a:latin typeface="+mn-lt"/>
            </a:endParaRPr>
          </a:p>
        </p:txBody>
      </p:sp>
      <p:sp>
        <p:nvSpPr>
          <p:cNvPr id="3" name="Content Placeholder 2">
            <a:extLst>
              <a:ext uri="{FF2B5EF4-FFF2-40B4-BE49-F238E27FC236}">
                <a16:creationId xmlns:a16="http://schemas.microsoft.com/office/drawing/2014/main" id="{B491CDD0-983C-1E7C-EDFE-8CA75B87A9F7}"/>
              </a:ext>
            </a:extLst>
          </p:cNvPr>
          <p:cNvSpPr>
            <a:spLocks noGrp="1"/>
          </p:cNvSpPr>
          <p:nvPr>
            <p:ph idx="1"/>
          </p:nvPr>
        </p:nvSpPr>
        <p:spPr>
          <a:xfrm>
            <a:off x="591620" y="1613043"/>
            <a:ext cx="11018178" cy="5126804"/>
          </a:xfrm>
        </p:spPr>
        <p:txBody>
          <a:bodyPr>
            <a:normAutofit/>
          </a:bodyPr>
          <a:lstStyle/>
          <a:p>
            <a:pPr lvl="1"/>
            <a:endParaRPr lang="en-GB" sz="2000" dirty="0"/>
          </a:p>
          <a:p>
            <a:pPr marL="457200" lvl="1" indent="0">
              <a:buNone/>
            </a:pPr>
            <a:endParaRPr lang="en-US" sz="2000" dirty="0"/>
          </a:p>
        </p:txBody>
      </p:sp>
      <p:pic>
        <p:nvPicPr>
          <p:cNvPr id="4" name="Picture 3">
            <a:extLst>
              <a:ext uri="{FF2B5EF4-FFF2-40B4-BE49-F238E27FC236}">
                <a16:creationId xmlns:a16="http://schemas.microsoft.com/office/drawing/2014/main" id="{FD23FB26-CB98-BC32-54BE-2E2995A1FD74}"/>
              </a:ext>
            </a:extLst>
          </p:cNvPr>
          <p:cNvPicPr>
            <a:picLocks noChangeAspect="1"/>
          </p:cNvPicPr>
          <p:nvPr/>
        </p:nvPicPr>
        <p:blipFill>
          <a:blip r:embed="rId2"/>
          <a:stretch>
            <a:fillRect/>
          </a:stretch>
        </p:blipFill>
        <p:spPr>
          <a:xfrm>
            <a:off x="0" y="0"/>
            <a:ext cx="1900719" cy="1221044"/>
          </a:xfrm>
          <a:prstGeom prst="rect">
            <a:avLst/>
          </a:prstGeom>
        </p:spPr>
      </p:pic>
      <p:sp>
        <p:nvSpPr>
          <p:cNvPr id="6" name="Text Placeholder 1">
            <a:extLst>
              <a:ext uri="{FF2B5EF4-FFF2-40B4-BE49-F238E27FC236}">
                <a16:creationId xmlns:a16="http://schemas.microsoft.com/office/drawing/2014/main" id="{7C1ED9DF-E980-0A91-3658-129A37EE2D20}"/>
              </a:ext>
            </a:extLst>
          </p:cNvPr>
          <p:cNvSpPr txBox="1">
            <a:spLocks/>
          </p:cNvSpPr>
          <p:nvPr/>
        </p:nvSpPr>
        <p:spPr>
          <a:xfrm>
            <a:off x="539076" y="1656141"/>
            <a:ext cx="11156213" cy="4700209"/>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t>Important to show that </a:t>
            </a:r>
            <a:r>
              <a:rPr lang="en-US" b="1" dirty="0"/>
              <a:t>ethical and risk issues have been considered and mitigated </a:t>
            </a:r>
            <a:r>
              <a:rPr lang="en-US" dirty="0"/>
              <a:t>– even if risk is low</a:t>
            </a:r>
          </a:p>
          <a:p>
            <a:pPr marL="285750" indent="-285750"/>
            <a:endParaRPr lang="en-US" dirty="0"/>
          </a:p>
          <a:p>
            <a:r>
              <a:rPr lang="en-US" dirty="0"/>
              <a:t>Examples of mitigations</a:t>
            </a:r>
          </a:p>
          <a:p>
            <a:pPr marL="285750" indent="-285750"/>
            <a:r>
              <a:rPr lang="en-US" dirty="0"/>
              <a:t>Most universities recommend data be stored on a secure One Drive rather than laptops or pen drives</a:t>
            </a:r>
          </a:p>
          <a:p>
            <a:pPr marL="285750" indent="-285750"/>
            <a:r>
              <a:rPr lang="en-US" dirty="0"/>
              <a:t>If interviews are recorded (with permission), recordings should be deleted once transcribed</a:t>
            </a:r>
          </a:p>
          <a:p>
            <a:pPr marL="285750" indent="-285750"/>
            <a:r>
              <a:rPr lang="en-US" dirty="0"/>
              <a:t>Issues of confidentiality need to be considered re focus groups (</a:t>
            </a:r>
            <a:r>
              <a:rPr lang="en-US" dirty="0" err="1"/>
              <a:t>eg</a:t>
            </a:r>
            <a:r>
              <a:rPr lang="en-US" dirty="0"/>
              <a:t>, you cannot guarantee all participants in the group will maintain confidentiality)</a:t>
            </a:r>
          </a:p>
          <a:p>
            <a:pPr marL="285750" indent="-285750"/>
            <a:r>
              <a:rPr lang="en-US" dirty="0"/>
              <a:t>Transcription – if completed by a third party a confidentiality agreement is needed</a:t>
            </a:r>
          </a:p>
          <a:p>
            <a:pPr marL="285750" indent="-285750"/>
            <a:r>
              <a:rPr lang="en-US" dirty="0"/>
              <a:t>GDPR statement needs to be clear for participants. Many universities will have template statements or GDPR officers will provide advice</a:t>
            </a:r>
          </a:p>
          <a:p>
            <a:pPr marL="285750" indent="-285750"/>
            <a:r>
              <a:rPr lang="en-US" dirty="0"/>
              <a:t>Research data has to be kept for a specific period, for Ulster and projects funded by EPIC Futures, it is 10 years</a:t>
            </a:r>
          </a:p>
          <a:p>
            <a:pPr marL="285750" indent="-285750"/>
            <a:r>
              <a:rPr lang="en-US" b="1" dirty="0"/>
              <a:t>It is important that Participant Information Sheets and Consent forms are in accessible language </a:t>
            </a:r>
          </a:p>
          <a:p>
            <a:endParaRPr lang="en-US" dirty="0">
              <a:latin typeface="Aptos" panose="020B0004020202020204" pitchFamily="34" charset="0"/>
            </a:endParaRPr>
          </a:p>
          <a:p>
            <a:endParaRPr lang="en-US" dirty="0"/>
          </a:p>
        </p:txBody>
      </p:sp>
    </p:spTree>
    <p:extLst>
      <p:ext uri="{BB962C8B-B14F-4D97-AF65-F5344CB8AC3E}">
        <p14:creationId xmlns:p14="http://schemas.microsoft.com/office/powerpoint/2010/main" val="2681752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E4F7-4C06-FA0A-9A6D-41750FB42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6FB508-5ED4-C3B4-155B-B9858E4B8A81}"/>
              </a:ext>
            </a:extLst>
          </p:cNvPr>
          <p:cNvSpPr>
            <a:spLocks noGrp="1"/>
          </p:cNvSpPr>
          <p:nvPr>
            <p:ph type="title"/>
          </p:nvPr>
        </p:nvSpPr>
        <p:spPr>
          <a:xfrm>
            <a:off x="2146526" y="206643"/>
            <a:ext cx="10515600" cy="1325563"/>
          </a:xfrm>
        </p:spPr>
        <p:txBody>
          <a:bodyPr>
            <a:normAutofit/>
          </a:bodyPr>
          <a:lstStyle/>
          <a:p>
            <a:r>
              <a:rPr lang="en-US" sz="3600" b="1" dirty="0">
                <a:latin typeface="+mn-lt"/>
              </a:rPr>
              <a:t>Key considerations – People</a:t>
            </a:r>
            <a:endParaRPr lang="en-GB" sz="3600" b="1" dirty="0">
              <a:latin typeface="+mn-lt"/>
            </a:endParaRPr>
          </a:p>
        </p:txBody>
      </p:sp>
      <p:sp>
        <p:nvSpPr>
          <p:cNvPr id="3" name="Content Placeholder 2">
            <a:extLst>
              <a:ext uri="{FF2B5EF4-FFF2-40B4-BE49-F238E27FC236}">
                <a16:creationId xmlns:a16="http://schemas.microsoft.com/office/drawing/2014/main" id="{F26523F2-10B2-D3AA-F4A9-6D305FDC2399}"/>
              </a:ext>
            </a:extLst>
          </p:cNvPr>
          <p:cNvSpPr>
            <a:spLocks noGrp="1"/>
          </p:cNvSpPr>
          <p:nvPr>
            <p:ph idx="1"/>
          </p:nvPr>
        </p:nvSpPr>
        <p:spPr>
          <a:xfrm>
            <a:off x="591620" y="1613043"/>
            <a:ext cx="11018178" cy="5126804"/>
          </a:xfrm>
        </p:spPr>
        <p:txBody>
          <a:bodyPr>
            <a:normAutofit/>
          </a:bodyPr>
          <a:lstStyle/>
          <a:p>
            <a:pPr lvl="1"/>
            <a:endParaRPr lang="en-GB" sz="2000" dirty="0"/>
          </a:p>
          <a:p>
            <a:pPr marL="457200" lvl="1" indent="0">
              <a:buNone/>
            </a:pPr>
            <a:endParaRPr lang="en-US" sz="2000" dirty="0"/>
          </a:p>
        </p:txBody>
      </p:sp>
      <p:pic>
        <p:nvPicPr>
          <p:cNvPr id="4" name="Picture 3">
            <a:extLst>
              <a:ext uri="{FF2B5EF4-FFF2-40B4-BE49-F238E27FC236}">
                <a16:creationId xmlns:a16="http://schemas.microsoft.com/office/drawing/2014/main" id="{8A610CB2-049D-E66A-8ECD-D3908E4796A6}"/>
              </a:ext>
            </a:extLst>
          </p:cNvPr>
          <p:cNvPicPr>
            <a:picLocks noChangeAspect="1"/>
          </p:cNvPicPr>
          <p:nvPr/>
        </p:nvPicPr>
        <p:blipFill>
          <a:blip r:embed="rId2"/>
          <a:stretch>
            <a:fillRect/>
          </a:stretch>
        </p:blipFill>
        <p:spPr>
          <a:xfrm>
            <a:off x="0" y="0"/>
            <a:ext cx="1900719" cy="1221044"/>
          </a:xfrm>
          <a:prstGeom prst="rect">
            <a:avLst/>
          </a:prstGeom>
        </p:spPr>
      </p:pic>
      <p:sp>
        <p:nvSpPr>
          <p:cNvPr id="5" name="Text Placeholder 1">
            <a:extLst>
              <a:ext uri="{FF2B5EF4-FFF2-40B4-BE49-F238E27FC236}">
                <a16:creationId xmlns:a16="http://schemas.microsoft.com/office/drawing/2014/main" id="{76098CBF-E685-4A0B-CA71-E729D55D99D2}"/>
              </a:ext>
            </a:extLst>
          </p:cNvPr>
          <p:cNvSpPr txBox="1">
            <a:spLocks/>
          </p:cNvSpPr>
          <p:nvPr/>
        </p:nvSpPr>
        <p:spPr>
          <a:xfrm>
            <a:off x="591620" y="1728851"/>
            <a:ext cx="11320145" cy="56493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400" b="1" dirty="0">
                <a:solidFill>
                  <a:srgbClr val="000000"/>
                </a:solidFill>
              </a:rPr>
              <a:t>People – who can apply for ethical approval?</a:t>
            </a:r>
          </a:p>
          <a:p>
            <a:pPr>
              <a:buNone/>
            </a:pPr>
            <a:endParaRPr lang="en-US" sz="2400" dirty="0">
              <a:solidFill>
                <a:srgbClr val="000000"/>
              </a:solidFill>
            </a:endParaRPr>
          </a:p>
          <a:p>
            <a:pPr>
              <a:buNone/>
            </a:pPr>
            <a:r>
              <a:rPr lang="en-US" sz="2400" dirty="0">
                <a:solidFill>
                  <a:srgbClr val="000000"/>
                </a:solidFill>
              </a:rPr>
              <a:t>• Chief Investigator – has to be a member of university staff.  All researchers/collaborators should be named on the application</a:t>
            </a:r>
          </a:p>
          <a:p>
            <a:pPr>
              <a:buNone/>
            </a:pPr>
            <a:endParaRPr lang="en-US" sz="2400" dirty="0">
              <a:solidFill>
                <a:srgbClr val="000000"/>
              </a:solidFill>
            </a:endParaRPr>
          </a:p>
          <a:p>
            <a:pPr>
              <a:buNone/>
            </a:pPr>
            <a:r>
              <a:rPr lang="en-US" sz="2400" dirty="0">
                <a:solidFill>
                  <a:srgbClr val="000000"/>
                </a:solidFill>
              </a:rPr>
              <a:t>• Most ethics committees will look at CVs for researchers re appropriate training, experience </a:t>
            </a:r>
            <a:r>
              <a:rPr lang="en-US" sz="2400" dirty="0" err="1">
                <a:solidFill>
                  <a:srgbClr val="000000"/>
                </a:solidFill>
              </a:rPr>
              <a:t>etc</a:t>
            </a:r>
            <a:endParaRPr lang="en-US" sz="2400" dirty="0">
              <a:solidFill>
                <a:srgbClr val="000000"/>
              </a:solidFill>
            </a:endParaRPr>
          </a:p>
          <a:p>
            <a:pPr>
              <a:buNone/>
            </a:pPr>
            <a:endParaRPr lang="en-US" sz="2400" dirty="0">
              <a:solidFill>
                <a:srgbClr val="000000"/>
              </a:solidFill>
            </a:endParaRPr>
          </a:p>
          <a:p>
            <a:pPr>
              <a:buNone/>
            </a:pPr>
            <a:r>
              <a:rPr lang="en-US" sz="2400" dirty="0">
                <a:solidFill>
                  <a:srgbClr val="000000"/>
                </a:solidFill>
              </a:rPr>
              <a:t>Committees may ask for letters from partners to demonstrate commitment to the project</a:t>
            </a:r>
          </a:p>
          <a:p>
            <a:endParaRPr lang="en-US" sz="9600" dirty="0">
              <a:solidFill>
                <a:srgbClr val="000000"/>
              </a:solidFill>
              <a:latin typeface="Aptos" panose="020B0004020202020204" pitchFamily="34" charset="0"/>
            </a:endParaRPr>
          </a:p>
          <a:p>
            <a:endParaRPr lang="en-US" sz="2000" dirty="0"/>
          </a:p>
        </p:txBody>
      </p:sp>
    </p:spTree>
    <p:extLst>
      <p:ext uri="{BB962C8B-B14F-4D97-AF65-F5344CB8AC3E}">
        <p14:creationId xmlns:p14="http://schemas.microsoft.com/office/powerpoint/2010/main" val="1979587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C3F1B-44BC-93BB-71D1-1A0E2ED746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108C1-1700-2C03-3BBD-0889698A7869}"/>
              </a:ext>
            </a:extLst>
          </p:cNvPr>
          <p:cNvSpPr>
            <a:spLocks noGrp="1"/>
          </p:cNvSpPr>
          <p:nvPr>
            <p:ph type="title"/>
          </p:nvPr>
        </p:nvSpPr>
        <p:spPr>
          <a:xfrm>
            <a:off x="2146526" y="206643"/>
            <a:ext cx="10515600" cy="1325563"/>
          </a:xfrm>
        </p:spPr>
        <p:txBody>
          <a:bodyPr>
            <a:normAutofit/>
          </a:bodyPr>
          <a:lstStyle/>
          <a:p>
            <a:r>
              <a:rPr lang="en-US" sz="3600" b="1" dirty="0">
                <a:latin typeface="+mn-lt"/>
              </a:rPr>
              <a:t>Application and ethics review process</a:t>
            </a:r>
            <a:endParaRPr lang="en-GB" sz="3600" b="1" dirty="0">
              <a:latin typeface="+mn-lt"/>
            </a:endParaRPr>
          </a:p>
        </p:txBody>
      </p:sp>
      <p:sp>
        <p:nvSpPr>
          <p:cNvPr id="3" name="Content Placeholder 2">
            <a:extLst>
              <a:ext uri="{FF2B5EF4-FFF2-40B4-BE49-F238E27FC236}">
                <a16:creationId xmlns:a16="http://schemas.microsoft.com/office/drawing/2014/main" id="{AF8772A5-CE7A-584D-D010-619CBF3EFE06}"/>
              </a:ext>
            </a:extLst>
          </p:cNvPr>
          <p:cNvSpPr>
            <a:spLocks noGrp="1"/>
          </p:cNvSpPr>
          <p:nvPr>
            <p:ph idx="1"/>
          </p:nvPr>
        </p:nvSpPr>
        <p:spPr>
          <a:xfrm>
            <a:off x="591620" y="1613043"/>
            <a:ext cx="11018178" cy="5126804"/>
          </a:xfrm>
        </p:spPr>
        <p:txBody>
          <a:bodyPr>
            <a:normAutofit/>
          </a:bodyPr>
          <a:lstStyle/>
          <a:p>
            <a:pPr lvl="1"/>
            <a:endParaRPr lang="en-GB" sz="2000" dirty="0"/>
          </a:p>
          <a:p>
            <a:pPr marL="457200" lvl="1" indent="0">
              <a:buNone/>
            </a:pPr>
            <a:endParaRPr lang="en-US" sz="2000" dirty="0"/>
          </a:p>
        </p:txBody>
      </p:sp>
      <p:pic>
        <p:nvPicPr>
          <p:cNvPr id="4" name="Picture 3">
            <a:extLst>
              <a:ext uri="{FF2B5EF4-FFF2-40B4-BE49-F238E27FC236}">
                <a16:creationId xmlns:a16="http://schemas.microsoft.com/office/drawing/2014/main" id="{DE66E7E8-9C2A-9055-9B09-48788A4FF1DE}"/>
              </a:ext>
            </a:extLst>
          </p:cNvPr>
          <p:cNvPicPr>
            <a:picLocks noChangeAspect="1"/>
          </p:cNvPicPr>
          <p:nvPr/>
        </p:nvPicPr>
        <p:blipFill>
          <a:blip r:embed="rId2"/>
          <a:stretch>
            <a:fillRect/>
          </a:stretch>
        </p:blipFill>
        <p:spPr>
          <a:xfrm>
            <a:off x="0" y="0"/>
            <a:ext cx="1900719" cy="1221044"/>
          </a:xfrm>
          <a:prstGeom prst="rect">
            <a:avLst/>
          </a:prstGeom>
        </p:spPr>
      </p:pic>
      <p:sp>
        <p:nvSpPr>
          <p:cNvPr id="5" name="Text Placeholder 1">
            <a:extLst>
              <a:ext uri="{FF2B5EF4-FFF2-40B4-BE49-F238E27FC236}">
                <a16:creationId xmlns:a16="http://schemas.microsoft.com/office/drawing/2014/main" id="{1420894E-912E-C7E3-2CE3-FADD055CE574}"/>
              </a:ext>
            </a:extLst>
          </p:cNvPr>
          <p:cNvSpPr txBox="1">
            <a:spLocks/>
          </p:cNvSpPr>
          <p:nvPr/>
        </p:nvSpPr>
        <p:spPr>
          <a:xfrm>
            <a:off x="483879" y="1741092"/>
            <a:ext cx="10882211" cy="499875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600" dirty="0">
                <a:solidFill>
                  <a:srgbClr val="000000"/>
                </a:solidFill>
              </a:rPr>
              <a:t>These will vary across universities but in general, you will be asked to provide information on: </a:t>
            </a:r>
          </a:p>
          <a:p>
            <a:pPr>
              <a:buNone/>
            </a:pPr>
            <a:endParaRPr lang="en-US" sz="2600" dirty="0">
              <a:solidFill>
                <a:srgbClr val="000000"/>
              </a:solidFill>
            </a:endParaRPr>
          </a:p>
          <a:p>
            <a:pPr marL="457200" indent="-457200"/>
            <a:r>
              <a:rPr lang="en-US" sz="2600" dirty="0">
                <a:solidFill>
                  <a:srgbClr val="000000"/>
                </a:solidFill>
              </a:rPr>
              <a:t>The background to the research and why it is necessary</a:t>
            </a:r>
          </a:p>
          <a:p>
            <a:pPr marL="457200" indent="-457200"/>
            <a:r>
              <a:rPr lang="en-US" sz="2600" dirty="0">
                <a:solidFill>
                  <a:srgbClr val="000000"/>
                </a:solidFill>
              </a:rPr>
              <a:t>Methods to be adopted </a:t>
            </a:r>
          </a:p>
          <a:p>
            <a:pPr marL="457200" indent="-457200"/>
            <a:r>
              <a:rPr lang="en-US" sz="2600" dirty="0">
                <a:solidFill>
                  <a:srgbClr val="000000"/>
                </a:solidFill>
              </a:rPr>
              <a:t>Ethics and risk assessment and mitigations</a:t>
            </a:r>
          </a:p>
          <a:p>
            <a:pPr marL="457200" indent="-457200"/>
            <a:r>
              <a:rPr lang="en-US" sz="2600" dirty="0">
                <a:solidFill>
                  <a:srgbClr val="000000"/>
                </a:solidFill>
              </a:rPr>
              <a:t>GDPR and data storage compliance</a:t>
            </a:r>
          </a:p>
          <a:p>
            <a:pPr marL="457200" indent="-457200"/>
            <a:r>
              <a:rPr lang="en-US" sz="2600" dirty="0">
                <a:solidFill>
                  <a:srgbClr val="000000"/>
                </a:solidFill>
              </a:rPr>
              <a:t>How information will be provided to participants</a:t>
            </a:r>
          </a:p>
          <a:p>
            <a:pPr marL="457200" indent="-457200"/>
            <a:r>
              <a:rPr lang="en-US" sz="2600" dirty="0">
                <a:solidFill>
                  <a:srgbClr val="000000"/>
                </a:solidFill>
              </a:rPr>
              <a:t>How participants will give informed consent </a:t>
            </a:r>
          </a:p>
          <a:p>
            <a:pPr marL="457200" indent="-457200"/>
            <a:endParaRPr lang="en-US" sz="2600" dirty="0">
              <a:solidFill>
                <a:srgbClr val="000000"/>
              </a:solidFill>
            </a:endParaRPr>
          </a:p>
          <a:p>
            <a:r>
              <a:rPr lang="en-US" sz="2600" b="1" dirty="0">
                <a:solidFill>
                  <a:srgbClr val="000000"/>
                </a:solidFill>
              </a:rPr>
              <a:t>All universities will have a portal accessible to academics and researchers with the required information.</a:t>
            </a:r>
          </a:p>
          <a:p>
            <a:endParaRPr lang="en-US" sz="9600" dirty="0">
              <a:solidFill>
                <a:srgbClr val="000000"/>
              </a:solidFill>
              <a:latin typeface="Aptos" panose="020B0004020202020204" pitchFamily="34" charset="0"/>
            </a:endParaRPr>
          </a:p>
          <a:p>
            <a:endParaRPr lang="en-US" sz="2000" dirty="0"/>
          </a:p>
        </p:txBody>
      </p:sp>
    </p:spTree>
    <p:extLst>
      <p:ext uri="{BB962C8B-B14F-4D97-AF65-F5344CB8AC3E}">
        <p14:creationId xmlns:p14="http://schemas.microsoft.com/office/powerpoint/2010/main" val="1880441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69641-29A9-7D01-AD09-C65149033CE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990164B-4A32-5FB7-4540-90C91E702B20}"/>
              </a:ext>
            </a:extLst>
          </p:cNvPr>
          <p:cNvPicPr>
            <a:picLocks noChangeAspect="1"/>
          </p:cNvPicPr>
          <p:nvPr/>
        </p:nvPicPr>
        <p:blipFill>
          <a:blip r:embed="rId3"/>
          <a:stretch>
            <a:fillRect/>
          </a:stretch>
        </p:blipFill>
        <p:spPr>
          <a:xfrm>
            <a:off x="0" y="0"/>
            <a:ext cx="1900719" cy="1221044"/>
          </a:xfrm>
          <a:prstGeom prst="rect">
            <a:avLst/>
          </a:prstGeom>
        </p:spPr>
      </p:pic>
      <p:graphicFrame>
        <p:nvGraphicFramePr>
          <p:cNvPr id="9" name="Table 8">
            <a:extLst>
              <a:ext uri="{FF2B5EF4-FFF2-40B4-BE49-F238E27FC236}">
                <a16:creationId xmlns:a16="http://schemas.microsoft.com/office/drawing/2014/main" id="{3D997F5D-3497-EF58-E1B1-50A414A05159}"/>
              </a:ext>
            </a:extLst>
          </p:cNvPr>
          <p:cNvGraphicFramePr>
            <a:graphicFrameLocks noGrp="1"/>
          </p:cNvGraphicFramePr>
          <p:nvPr>
            <p:extLst>
              <p:ext uri="{D42A27DB-BD31-4B8C-83A1-F6EECF244321}">
                <p14:modId xmlns:p14="http://schemas.microsoft.com/office/powerpoint/2010/main" val="2510624749"/>
              </p:ext>
            </p:extLst>
          </p:nvPr>
        </p:nvGraphicFramePr>
        <p:xfrm>
          <a:off x="950359" y="1377953"/>
          <a:ext cx="10161918" cy="4567281"/>
        </p:xfrm>
        <a:graphic>
          <a:graphicData uri="http://schemas.openxmlformats.org/drawingml/2006/table">
            <a:tbl>
              <a:tblPr firstRow="1" bandRow="1">
                <a:tableStyleId>{5C22544A-7EE6-4342-B048-85BDC9FD1C3A}</a:tableStyleId>
              </a:tblPr>
              <a:tblGrid>
                <a:gridCol w="5080959">
                  <a:extLst>
                    <a:ext uri="{9D8B030D-6E8A-4147-A177-3AD203B41FA5}">
                      <a16:colId xmlns:a16="http://schemas.microsoft.com/office/drawing/2014/main" val="4227304618"/>
                    </a:ext>
                  </a:extLst>
                </a:gridCol>
                <a:gridCol w="5080959">
                  <a:extLst>
                    <a:ext uri="{9D8B030D-6E8A-4147-A177-3AD203B41FA5}">
                      <a16:colId xmlns:a16="http://schemas.microsoft.com/office/drawing/2014/main" val="3374881138"/>
                    </a:ext>
                  </a:extLst>
                </a:gridCol>
              </a:tblGrid>
              <a:tr h="586824">
                <a:tc gridSpan="2">
                  <a:txBody>
                    <a:bodyPr/>
                    <a:lstStyle/>
                    <a:p>
                      <a:pPr algn="ctr"/>
                      <a:r>
                        <a:rPr lang="en-US" sz="2000" dirty="0"/>
                        <a:t>Key Dates*</a:t>
                      </a:r>
                      <a:endParaRPr lang="en-GB" sz="2000" dirty="0"/>
                    </a:p>
                  </a:txBody>
                  <a:tcPr/>
                </a:tc>
                <a:tc hMerge="1">
                  <a:txBody>
                    <a:bodyPr/>
                    <a:lstStyle/>
                    <a:p>
                      <a:endParaRPr lang="en-GB" dirty="0"/>
                    </a:p>
                  </a:txBody>
                  <a:tcPr/>
                </a:tc>
                <a:extLst>
                  <a:ext uri="{0D108BD9-81ED-4DB2-BD59-A6C34878D82A}">
                    <a16:rowId xmlns:a16="http://schemas.microsoft.com/office/drawing/2014/main" val="1999661332"/>
                  </a:ext>
                </a:extLst>
              </a:tr>
              <a:tr h="663992">
                <a:tc>
                  <a:txBody>
                    <a:bodyPr/>
                    <a:lstStyle/>
                    <a:p>
                      <a:r>
                        <a:rPr lang="en-US" sz="2000" dirty="0"/>
                        <a:t>Call opens</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5</a:t>
                      </a:r>
                      <a:r>
                        <a:rPr lang="en-US" sz="2000" baseline="30000" dirty="0"/>
                        <a:t>th</a:t>
                      </a:r>
                      <a:r>
                        <a:rPr lang="en-US" sz="2000" dirty="0"/>
                        <a:t> </a:t>
                      </a:r>
                      <a:r>
                        <a:rPr lang="en-US" sz="2000"/>
                        <a:t>August </a:t>
                      </a:r>
                      <a:endParaRPr lang="en-US" sz="2000" dirty="0"/>
                    </a:p>
                  </a:txBody>
                  <a:tcPr/>
                </a:tc>
                <a:extLst>
                  <a:ext uri="{0D108BD9-81ED-4DB2-BD59-A6C34878D82A}">
                    <a16:rowId xmlns:a16="http://schemas.microsoft.com/office/drawing/2014/main" val="1907810173"/>
                  </a:ext>
                </a:extLst>
              </a:tr>
              <a:tr h="528305">
                <a:tc>
                  <a:txBody>
                    <a:bodyPr/>
                    <a:lstStyle/>
                    <a:p>
                      <a:r>
                        <a:rPr lang="en-US" sz="2000" dirty="0"/>
                        <a:t>Call closes</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9</a:t>
                      </a:r>
                      <a:r>
                        <a:rPr lang="en-US" sz="2000" baseline="30000" dirty="0"/>
                        <a:t>th</a:t>
                      </a:r>
                      <a:r>
                        <a:rPr lang="en-US" sz="2000" dirty="0"/>
                        <a:t> September at 5pm </a:t>
                      </a:r>
                    </a:p>
                  </a:txBody>
                  <a:tcPr/>
                </a:tc>
                <a:extLst>
                  <a:ext uri="{0D108BD9-81ED-4DB2-BD59-A6C34878D82A}">
                    <a16:rowId xmlns:a16="http://schemas.microsoft.com/office/drawing/2014/main" val="3109012075"/>
                  </a:ext>
                </a:extLst>
              </a:tr>
              <a:tr h="508943">
                <a:tc>
                  <a:txBody>
                    <a:bodyPr/>
                    <a:lstStyle/>
                    <a:p>
                      <a:r>
                        <a:rPr lang="en-US" sz="2000" dirty="0"/>
                        <a:t>Deadline for clarification questions</a:t>
                      </a:r>
                      <a:endParaRPr lang="en-GB" sz="2000" dirty="0"/>
                    </a:p>
                  </a:txBody>
                  <a:tcPr/>
                </a:tc>
                <a:tc>
                  <a:txBody>
                    <a:bodyPr/>
                    <a:lstStyle/>
                    <a:p>
                      <a:pPr marL="0" indent="0">
                        <a:buNone/>
                      </a:pPr>
                      <a:r>
                        <a:rPr lang="en-US" sz="2000" dirty="0"/>
                        <a:t>19</a:t>
                      </a:r>
                      <a:r>
                        <a:rPr lang="en-US" sz="2000" baseline="30000" dirty="0"/>
                        <a:t>th</a:t>
                      </a:r>
                      <a:r>
                        <a:rPr lang="en-US" sz="2000" dirty="0"/>
                        <a:t> August at 12pm (noon)</a:t>
                      </a:r>
                    </a:p>
                  </a:txBody>
                  <a:tcPr/>
                </a:tc>
                <a:extLst>
                  <a:ext uri="{0D108BD9-81ED-4DB2-BD59-A6C34878D82A}">
                    <a16:rowId xmlns:a16="http://schemas.microsoft.com/office/drawing/2014/main" val="281200980"/>
                  </a:ext>
                </a:extLst>
              </a:tr>
              <a:tr h="631678">
                <a:tc>
                  <a:txBody>
                    <a:bodyPr/>
                    <a:lstStyle/>
                    <a:p>
                      <a:r>
                        <a:rPr lang="en-US" sz="2000" dirty="0"/>
                        <a:t>Award notification date</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Between 10</a:t>
                      </a:r>
                      <a:r>
                        <a:rPr lang="en-US" sz="2000" baseline="30000" dirty="0"/>
                        <a:t>th</a:t>
                      </a:r>
                      <a:r>
                        <a:rPr lang="en-US" sz="2000" dirty="0"/>
                        <a:t> – 28</a:t>
                      </a:r>
                      <a:r>
                        <a:rPr lang="en-US" sz="2000" baseline="30000" dirty="0"/>
                        <a:t>th</a:t>
                      </a:r>
                      <a:r>
                        <a:rPr lang="en-US" sz="2000" dirty="0"/>
                        <a:t> November 2025</a:t>
                      </a:r>
                    </a:p>
                  </a:txBody>
                  <a:tcPr/>
                </a:tc>
                <a:extLst>
                  <a:ext uri="{0D108BD9-81ED-4DB2-BD59-A6C34878D82A}">
                    <a16:rowId xmlns:a16="http://schemas.microsoft.com/office/drawing/2014/main" val="802165392"/>
                  </a:ext>
                </a:extLst>
              </a:tr>
              <a:tr h="496951">
                <a:tc>
                  <a:txBody>
                    <a:bodyPr/>
                    <a:lstStyle/>
                    <a:p>
                      <a:r>
                        <a:rPr lang="en-US" sz="2000" dirty="0"/>
                        <a:t>Project start date</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5</a:t>
                      </a:r>
                      <a:r>
                        <a:rPr lang="en-US" sz="2000" baseline="30000" dirty="0"/>
                        <a:t>th</a:t>
                      </a:r>
                      <a:r>
                        <a:rPr lang="en-US" sz="2000" dirty="0"/>
                        <a:t> January 2026</a:t>
                      </a:r>
                    </a:p>
                  </a:txBody>
                  <a:tcPr/>
                </a:tc>
                <a:extLst>
                  <a:ext uri="{0D108BD9-81ED-4DB2-BD59-A6C34878D82A}">
                    <a16:rowId xmlns:a16="http://schemas.microsoft.com/office/drawing/2014/main" val="4285006487"/>
                  </a:ext>
                </a:extLst>
              </a:tr>
              <a:tr h="653637">
                <a:tc>
                  <a:txBody>
                    <a:bodyPr/>
                    <a:lstStyle/>
                    <a:p>
                      <a:r>
                        <a:rPr lang="en-US" sz="2000" dirty="0"/>
                        <a:t>Project end date</a:t>
                      </a:r>
                      <a:endParaRPr lang="en-GB" sz="2000" dirty="0"/>
                    </a:p>
                  </a:txBody>
                  <a:tcPr/>
                </a:tc>
                <a:tc>
                  <a:txBody>
                    <a:bodyPr/>
                    <a:lstStyle/>
                    <a:p>
                      <a:r>
                        <a:rPr lang="en-US" sz="2000" dirty="0"/>
                        <a:t>By 30</a:t>
                      </a:r>
                      <a:r>
                        <a:rPr lang="en-US" sz="2000" baseline="30000" dirty="0"/>
                        <a:t>th</a:t>
                      </a:r>
                      <a:r>
                        <a:rPr lang="en-US" sz="2000" dirty="0"/>
                        <a:t> September 2026</a:t>
                      </a:r>
                      <a:endParaRPr lang="en-GB" sz="2000" dirty="0"/>
                    </a:p>
                  </a:txBody>
                  <a:tcPr/>
                </a:tc>
                <a:extLst>
                  <a:ext uri="{0D108BD9-81ED-4DB2-BD59-A6C34878D82A}">
                    <a16:rowId xmlns:a16="http://schemas.microsoft.com/office/drawing/2014/main" val="736870116"/>
                  </a:ext>
                </a:extLst>
              </a:tr>
              <a:tr h="496951">
                <a:tc>
                  <a:txBody>
                    <a:bodyPr/>
                    <a:lstStyle/>
                    <a:p>
                      <a:r>
                        <a:rPr lang="en-US" sz="2000" dirty="0"/>
                        <a:t>Invoices submitted </a:t>
                      </a:r>
                      <a:endParaRPr lang="en-GB" sz="2000" dirty="0"/>
                    </a:p>
                  </a:txBody>
                  <a:tcPr/>
                </a:tc>
                <a:tc>
                  <a:txBody>
                    <a:bodyPr/>
                    <a:lstStyle/>
                    <a:p>
                      <a:r>
                        <a:rPr lang="en-US" sz="2000" dirty="0"/>
                        <a:t>By 31</a:t>
                      </a:r>
                      <a:r>
                        <a:rPr lang="en-US" sz="2000" baseline="30000" dirty="0"/>
                        <a:t>st</a:t>
                      </a:r>
                      <a:r>
                        <a:rPr lang="en-US" sz="2000" dirty="0"/>
                        <a:t> October 2026</a:t>
                      </a:r>
                      <a:endParaRPr lang="en-GB" sz="2000" dirty="0"/>
                    </a:p>
                  </a:txBody>
                  <a:tcPr/>
                </a:tc>
                <a:extLst>
                  <a:ext uri="{0D108BD9-81ED-4DB2-BD59-A6C34878D82A}">
                    <a16:rowId xmlns:a16="http://schemas.microsoft.com/office/drawing/2014/main" val="3752335779"/>
                  </a:ext>
                </a:extLst>
              </a:tr>
            </a:tbl>
          </a:graphicData>
        </a:graphic>
      </p:graphicFrame>
      <p:sp>
        <p:nvSpPr>
          <p:cNvPr id="2" name="TextBox 1">
            <a:extLst>
              <a:ext uri="{FF2B5EF4-FFF2-40B4-BE49-F238E27FC236}">
                <a16:creationId xmlns:a16="http://schemas.microsoft.com/office/drawing/2014/main" id="{B820C776-6599-28D6-A3C8-0C5C52C88470}"/>
              </a:ext>
            </a:extLst>
          </p:cNvPr>
          <p:cNvSpPr txBox="1"/>
          <p:nvPr/>
        </p:nvSpPr>
        <p:spPr>
          <a:xfrm>
            <a:off x="950359" y="6223819"/>
            <a:ext cx="3002209" cy="553998"/>
          </a:xfrm>
          <a:prstGeom prst="rect">
            <a:avLst/>
          </a:prstGeom>
          <a:noFill/>
        </p:spPr>
        <p:txBody>
          <a:bodyPr wrap="square" rtlCol="0">
            <a:spAutoFit/>
          </a:bodyPr>
          <a:lstStyle/>
          <a:p>
            <a:r>
              <a:rPr lang="en-GB" sz="1200" dirty="0"/>
              <a:t>*updated 4</a:t>
            </a:r>
            <a:r>
              <a:rPr lang="en-GB" sz="1200" baseline="30000" dirty="0"/>
              <a:t>th</a:t>
            </a:r>
            <a:r>
              <a:rPr lang="en-GB" sz="1200" dirty="0"/>
              <a:t> August 2025</a:t>
            </a:r>
          </a:p>
          <a:p>
            <a:endParaRPr lang="en-GB" dirty="0"/>
          </a:p>
        </p:txBody>
      </p:sp>
    </p:spTree>
    <p:extLst>
      <p:ext uri="{BB962C8B-B14F-4D97-AF65-F5344CB8AC3E}">
        <p14:creationId xmlns:p14="http://schemas.microsoft.com/office/powerpoint/2010/main" val="2935189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5259AB-9C08-D724-6110-D10E3C15FE99}"/>
              </a:ext>
            </a:extLst>
          </p:cNvPr>
          <p:cNvSpPr>
            <a:spLocks noGrp="1"/>
          </p:cNvSpPr>
          <p:nvPr>
            <p:ph type="body" sz="quarter" idx="14"/>
          </p:nvPr>
        </p:nvSpPr>
        <p:spPr>
          <a:xfrm>
            <a:off x="1001814" y="2101664"/>
            <a:ext cx="10169770" cy="4411432"/>
          </a:xfrm>
        </p:spPr>
        <p:txBody>
          <a:bodyPr>
            <a:normAutofit/>
          </a:bodyPr>
          <a:lstStyle/>
          <a:p>
            <a:pPr marL="0" indent="0">
              <a:buNone/>
            </a:pPr>
            <a:r>
              <a:rPr lang="en-US" sz="2800" dirty="0">
                <a:latin typeface="+mn-lt"/>
              </a:rPr>
              <a:t>Connect with us:</a:t>
            </a:r>
            <a:br>
              <a:rPr lang="en-US" sz="2800" dirty="0">
                <a:latin typeface="+mn-lt"/>
              </a:rPr>
            </a:br>
            <a:r>
              <a:rPr lang="en-US" sz="2800" dirty="0">
                <a:latin typeface="+mn-lt"/>
                <a:hlinkClick r:id="rId2"/>
              </a:rPr>
              <a:t>k.miller@ulster.ac.uk</a:t>
            </a:r>
            <a:br>
              <a:rPr lang="en-US" sz="2800" dirty="0">
                <a:latin typeface="+mn-lt"/>
              </a:rPr>
            </a:br>
            <a:r>
              <a:rPr lang="en-US" sz="2800" dirty="0">
                <a:latin typeface="+mn-lt"/>
                <a:hlinkClick r:id="rId3"/>
              </a:rPr>
              <a:t>EPICFutures@ulster.ac.uk</a:t>
            </a:r>
            <a:br>
              <a:rPr lang="en-US" sz="2800" dirty="0">
                <a:latin typeface="+mn-lt"/>
              </a:rPr>
            </a:br>
            <a:r>
              <a:rPr lang="en-US" sz="2800" dirty="0">
                <a:latin typeface="+mn-lt"/>
              </a:rPr>
              <a:t>@EPICFuturesNI</a:t>
            </a:r>
            <a:endParaRPr lang="en-GB" sz="2800" dirty="0">
              <a:latin typeface="+mn-lt"/>
            </a:endParaRPr>
          </a:p>
          <a:p>
            <a:pPr marL="0" indent="0">
              <a:buNone/>
            </a:pPr>
            <a:endParaRPr lang="en-GB" dirty="0"/>
          </a:p>
        </p:txBody>
      </p:sp>
      <p:sp>
        <p:nvSpPr>
          <p:cNvPr id="4" name="Slide Number Placeholder 3">
            <a:extLst>
              <a:ext uri="{FF2B5EF4-FFF2-40B4-BE49-F238E27FC236}">
                <a16:creationId xmlns:a16="http://schemas.microsoft.com/office/drawing/2014/main" id="{E21E9CCA-51C1-F1B0-F76C-9441B22B1975}"/>
              </a:ext>
            </a:extLst>
          </p:cNvPr>
          <p:cNvSpPr>
            <a:spLocks noGrp="1"/>
          </p:cNvSpPr>
          <p:nvPr>
            <p:ph type="sldNum" sz="quarter" idx="12"/>
          </p:nvPr>
        </p:nvSpPr>
        <p:spPr/>
        <p:txBody>
          <a:bodyPr/>
          <a:lstStyle/>
          <a:p>
            <a:fld id="{CD6EEE6D-6703-484A-93FA-F15FEC778136}" type="slidenum">
              <a:rPr lang="en-US" smtClean="0"/>
              <a:pPr/>
              <a:t>44</a:t>
            </a:fld>
            <a:endParaRPr lang="en-US"/>
          </a:p>
        </p:txBody>
      </p:sp>
      <p:sp>
        <p:nvSpPr>
          <p:cNvPr id="5" name="Footer Placeholder 4">
            <a:extLst>
              <a:ext uri="{FF2B5EF4-FFF2-40B4-BE49-F238E27FC236}">
                <a16:creationId xmlns:a16="http://schemas.microsoft.com/office/drawing/2014/main" id="{12BF47CC-C2D8-224D-773B-EBF557A4CD7B}"/>
              </a:ext>
            </a:extLst>
          </p:cNvPr>
          <p:cNvSpPr>
            <a:spLocks noGrp="1"/>
          </p:cNvSpPr>
          <p:nvPr>
            <p:ph type="ftr" sz="quarter" idx="11"/>
          </p:nvPr>
        </p:nvSpPr>
        <p:spPr/>
        <p:txBody>
          <a:bodyPr lIns="91440" tIns="45720" rIns="91440" bIns="45720" anchor="t"/>
          <a:lstStyle/>
          <a:p>
            <a:r>
              <a:rPr lang="en-US">
                <a:latin typeface="Arial"/>
                <a:cs typeface="Arial"/>
              </a:rPr>
              <a:t>www.epicfuturesni.org</a:t>
            </a:r>
            <a:endParaRPr lang="en-US" b="1"/>
          </a:p>
        </p:txBody>
      </p:sp>
      <p:sp>
        <p:nvSpPr>
          <p:cNvPr id="9" name="Rectangle 1">
            <a:extLst>
              <a:ext uri="{FF2B5EF4-FFF2-40B4-BE49-F238E27FC236}">
                <a16:creationId xmlns:a16="http://schemas.microsoft.com/office/drawing/2014/main" id="{7066BC3A-141C-ECEF-5C6E-873F4FF06B9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2" name="Picture 11">
            <a:extLst>
              <a:ext uri="{FF2B5EF4-FFF2-40B4-BE49-F238E27FC236}">
                <a16:creationId xmlns:a16="http://schemas.microsoft.com/office/drawing/2014/main" id="{7F88D822-0DBE-2DBD-32C6-3F17F9082365}"/>
              </a:ext>
            </a:extLst>
          </p:cNvPr>
          <p:cNvPicPr>
            <a:picLocks noChangeAspect="1"/>
          </p:cNvPicPr>
          <p:nvPr/>
        </p:nvPicPr>
        <p:blipFill>
          <a:blip r:embed="rId4"/>
          <a:stretch>
            <a:fillRect/>
          </a:stretch>
        </p:blipFill>
        <p:spPr>
          <a:xfrm>
            <a:off x="6840742" y="2305946"/>
            <a:ext cx="2246108" cy="2246108"/>
          </a:xfrm>
          <a:prstGeom prst="rect">
            <a:avLst/>
          </a:prstGeom>
        </p:spPr>
      </p:pic>
      <p:pic>
        <p:nvPicPr>
          <p:cNvPr id="3" name="Picture 2" descr="A logo with text on it&#10;&#10;AI-generated content may be incorrect.">
            <a:extLst>
              <a:ext uri="{FF2B5EF4-FFF2-40B4-BE49-F238E27FC236}">
                <a16:creationId xmlns:a16="http://schemas.microsoft.com/office/drawing/2014/main" id="{6D93C2B4-7069-868B-4D67-C0D73788A516}"/>
              </a:ext>
            </a:extLst>
          </p:cNvPr>
          <p:cNvPicPr>
            <a:picLocks noChangeAspect="1"/>
          </p:cNvPicPr>
          <p:nvPr/>
        </p:nvPicPr>
        <p:blipFill>
          <a:blip r:embed="rId5"/>
          <a:stretch>
            <a:fillRect/>
          </a:stretch>
        </p:blipFill>
        <p:spPr>
          <a:xfrm>
            <a:off x="8988607" y="5493921"/>
            <a:ext cx="2981325" cy="1019175"/>
          </a:xfrm>
          <a:prstGeom prst="rect">
            <a:avLst/>
          </a:prstGeom>
        </p:spPr>
      </p:pic>
    </p:spTree>
    <p:extLst>
      <p:ext uri="{BB962C8B-B14F-4D97-AF65-F5344CB8AC3E}">
        <p14:creationId xmlns:p14="http://schemas.microsoft.com/office/powerpoint/2010/main" val="4090937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C72C1-66EF-6AAC-1794-E790D058DCDB}"/>
              </a:ext>
            </a:extLst>
          </p:cNvPr>
          <p:cNvSpPr>
            <a:spLocks noGrp="1"/>
          </p:cNvSpPr>
          <p:nvPr>
            <p:ph type="title"/>
          </p:nvPr>
        </p:nvSpPr>
        <p:spPr>
          <a:xfrm>
            <a:off x="2200382" y="192634"/>
            <a:ext cx="9358045" cy="1325563"/>
          </a:xfrm>
        </p:spPr>
        <p:txBody>
          <a:bodyPr>
            <a:normAutofit/>
          </a:bodyPr>
          <a:lstStyle/>
          <a:p>
            <a:pPr algn="ctr"/>
            <a:r>
              <a:rPr lang="en-US" b="1" dirty="0">
                <a:solidFill>
                  <a:schemeClr val="tx2">
                    <a:lumMod val="50000"/>
                  </a:schemeClr>
                </a:solidFill>
                <a:latin typeface="+mn-lt"/>
              </a:rPr>
              <a:t>Aim of the EPIC Futures Policy Commissioning Call</a:t>
            </a:r>
            <a:endParaRPr lang="en-GB" b="1" dirty="0">
              <a:solidFill>
                <a:schemeClr val="tx2">
                  <a:lumMod val="50000"/>
                </a:schemeClr>
              </a:solidFill>
              <a:latin typeface="+mn-lt"/>
            </a:endParaRPr>
          </a:p>
        </p:txBody>
      </p:sp>
      <p:sp>
        <p:nvSpPr>
          <p:cNvPr id="3" name="Content Placeholder 2">
            <a:extLst>
              <a:ext uri="{FF2B5EF4-FFF2-40B4-BE49-F238E27FC236}">
                <a16:creationId xmlns:a16="http://schemas.microsoft.com/office/drawing/2014/main" id="{F45DDEA3-DD4E-076B-929E-081F18EDB85A}"/>
              </a:ext>
            </a:extLst>
          </p:cNvPr>
          <p:cNvSpPr>
            <a:spLocks noGrp="1"/>
          </p:cNvSpPr>
          <p:nvPr>
            <p:ph idx="1"/>
          </p:nvPr>
        </p:nvSpPr>
        <p:spPr>
          <a:xfrm>
            <a:off x="720475" y="1815351"/>
            <a:ext cx="10751049" cy="4523804"/>
          </a:xfrm>
        </p:spPr>
        <p:txBody>
          <a:bodyPr>
            <a:normAutofit fontScale="85000" lnSpcReduction="10000"/>
          </a:bodyPr>
          <a:lstStyle/>
          <a:p>
            <a:r>
              <a:rPr lang="en-GB" dirty="0"/>
              <a:t>To build a robust evidence base around key themes that contribute to a fairer and more inclusive labour market in Northern Ireland, particularly for people who are not in, or do not have access to, suitable paid employment or self-employment. </a:t>
            </a:r>
          </a:p>
          <a:p>
            <a:endParaRPr lang="en-GB" dirty="0"/>
          </a:p>
          <a:p>
            <a:r>
              <a:rPr lang="en-GB" dirty="0"/>
              <a:t>Projects which seek to explore and provide solutions to aid individuals who are economically inactive, unemployed, underemployed and hidden unemployed. </a:t>
            </a:r>
          </a:p>
          <a:p>
            <a:endParaRPr lang="en-GB" dirty="0"/>
          </a:p>
          <a:p>
            <a:r>
              <a:rPr lang="en-GB" dirty="0"/>
              <a:t>Projects must advance theory, policy, and practice. </a:t>
            </a:r>
          </a:p>
          <a:p>
            <a:endParaRPr lang="en-GB" dirty="0"/>
          </a:p>
          <a:p>
            <a:r>
              <a:rPr lang="en-GB" dirty="0"/>
              <a:t>Projects should bring innovative, cross-cutting approaches to place-based challenges and that offer fresh insights into the lived realities of individuals facing barriers to skills development and employability are particularly welcome.</a:t>
            </a:r>
          </a:p>
          <a:p>
            <a:pPr algn="just">
              <a:lnSpc>
                <a:spcPct val="107000"/>
              </a:lnSpc>
              <a:spcAft>
                <a:spcPts val="12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12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A002DD07-19AD-4906-A548-84F5AB4F9A76}"/>
              </a:ext>
            </a:extLst>
          </p:cNvPr>
          <p:cNvPicPr>
            <a:picLocks noChangeAspect="1"/>
          </p:cNvPicPr>
          <p:nvPr/>
        </p:nvPicPr>
        <p:blipFill>
          <a:blip r:embed="rId2"/>
          <a:stretch>
            <a:fillRect/>
          </a:stretch>
        </p:blipFill>
        <p:spPr>
          <a:xfrm>
            <a:off x="0" y="0"/>
            <a:ext cx="1900719" cy="1221044"/>
          </a:xfrm>
          <a:prstGeom prst="rect">
            <a:avLst/>
          </a:prstGeom>
        </p:spPr>
      </p:pic>
    </p:spTree>
    <p:extLst>
      <p:ext uri="{BB962C8B-B14F-4D97-AF65-F5344CB8AC3E}">
        <p14:creationId xmlns:p14="http://schemas.microsoft.com/office/powerpoint/2010/main" val="959955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57D1E5-7FB6-6FCD-AAB6-AA2FFA784220}"/>
              </a:ext>
            </a:extLst>
          </p:cNvPr>
          <p:cNvSpPr>
            <a:spLocks noGrp="1"/>
          </p:cNvSpPr>
          <p:nvPr>
            <p:ph idx="1"/>
          </p:nvPr>
        </p:nvSpPr>
        <p:spPr>
          <a:xfrm>
            <a:off x="878869" y="4263775"/>
            <a:ext cx="11096089" cy="4225363"/>
          </a:xfrm>
        </p:spPr>
        <p:txBody>
          <a:bodyPr>
            <a:normAutofit/>
          </a:bodyPr>
          <a:lstStyle/>
          <a:p>
            <a:pPr marL="0" indent="0" algn="ctr">
              <a:buNone/>
            </a:pPr>
            <a:endParaRPr lang="en-US" dirty="0">
              <a:solidFill>
                <a:schemeClr val="accent6">
                  <a:lumMod val="75000"/>
                </a:schemeClr>
              </a:solidFill>
            </a:endParaRPr>
          </a:p>
          <a:p>
            <a:pPr marL="0" indent="0" algn="ctr">
              <a:buNone/>
            </a:pPr>
            <a:endParaRPr lang="en-US" b="1" dirty="0">
              <a:solidFill>
                <a:schemeClr val="accent1">
                  <a:lumMod val="50000"/>
                </a:schemeClr>
              </a:solidFill>
            </a:endParaRPr>
          </a:p>
          <a:p>
            <a:pPr marL="0" indent="0" algn="ctr">
              <a:buNone/>
            </a:pPr>
            <a:endParaRPr lang="en-US" dirty="0">
              <a:solidFill>
                <a:schemeClr val="accent6">
                  <a:lumMod val="75000"/>
                </a:schemeClr>
              </a:solidFill>
            </a:endParaRPr>
          </a:p>
          <a:p>
            <a:pPr marL="0" indent="0" algn="ctr">
              <a:buNone/>
            </a:pPr>
            <a:endParaRPr lang="en-GB" dirty="0">
              <a:solidFill>
                <a:schemeClr val="accent6">
                  <a:lumMod val="75000"/>
                </a:schemeClr>
              </a:solidFill>
            </a:endParaRPr>
          </a:p>
        </p:txBody>
      </p:sp>
      <p:pic>
        <p:nvPicPr>
          <p:cNvPr id="4" name="Picture 3">
            <a:extLst>
              <a:ext uri="{FF2B5EF4-FFF2-40B4-BE49-F238E27FC236}">
                <a16:creationId xmlns:a16="http://schemas.microsoft.com/office/drawing/2014/main" id="{6D44713F-1F35-427E-00C7-FE003FF94E6E}"/>
              </a:ext>
            </a:extLst>
          </p:cNvPr>
          <p:cNvPicPr>
            <a:picLocks noChangeAspect="1"/>
          </p:cNvPicPr>
          <p:nvPr/>
        </p:nvPicPr>
        <p:blipFill>
          <a:blip r:embed="rId2"/>
          <a:stretch>
            <a:fillRect/>
          </a:stretch>
        </p:blipFill>
        <p:spPr>
          <a:xfrm>
            <a:off x="0" y="0"/>
            <a:ext cx="1900719" cy="1221044"/>
          </a:xfrm>
          <a:prstGeom prst="rect">
            <a:avLst/>
          </a:prstGeom>
        </p:spPr>
      </p:pic>
      <p:graphicFrame>
        <p:nvGraphicFramePr>
          <p:cNvPr id="5" name="Table 4">
            <a:extLst>
              <a:ext uri="{FF2B5EF4-FFF2-40B4-BE49-F238E27FC236}">
                <a16:creationId xmlns:a16="http://schemas.microsoft.com/office/drawing/2014/main" id="{F72EC6E7-7A16-2CFE-6FD2-9BA85737D8B1}"/>
              </a:ext>
            </a:extLst>
          </p:cNvPr>
          <p:cNvGraphicFramePr>
            <a:graphicFrameLocks noGrp="1"/>
          </p:cNvGraphicFramePr>
          <p:nvPr>
            <p:extLst>
              <p:ext uri="{D42A27DB-BD31-4B8C-83A1-F6EECF244321}">
                <p14:modId xmlns:p14="http://schemas.microsoft.com/office/powerpoint/2010/main" val="3679274723"/>
              </p:ext>
            </p:extLst>
          </p:nvPr>
        </p:nvGraphicFramePr>
        <p:xfrm>
          <a:off x="1140542" y="983227"/>
          <a:ext cx="9673768" cy="4394299"/>
        </p:xfrm>
        <a:graphic>
          <a:graphicData uri="http://schemas.openxmlformats.org/drawingml/2006/table">
            <a:tbl>
              <a:tblPr firstRow="1" bandRow="1">
                <a:tableStyleId>{5C22544A-7EE6-4342-B048-85BDC9FD1C3A}</a:tableStyleId>
              </a:tblPr>
              <a:tblGrid>
                <a:gridCol w="4836884">
                  <a:extLst>
                    <a:ext uri="{9D8B030D-6E8A-4147-A177-3AD203B41FA5}">
                      <a16:colId xmlns:a16="http://schemas.microsoft.com/office/drawing/2014/main" val="4227304618"/>
                    </a:ext>
                  </a:extLst>
                </a:gridCol>
                <a:gridCol w="4836884">
                  <a:extLst>
                    <a:ext uri="{9D8B030D-6E8A-4147-A177-3AD203B41FA5}">
                      <a16:colId xmlns:a16="http://schemas.microsoft.com/office/drawing/2014/main" val="3374881138"/>
                    </a:ext>
                  </a:extLst>
                </a:gridCol>
              </a:tblGrid>
              <a:tr h="564599">
                <a:tc gridSpan="2">
                  <a:txBody>
                    <a:bodyPr/>
                    <a:lstStyle/>
                    <a:p>
                      <a:pPr algn="ctr"/>
                      <a:r>
                        <a:rPr lang="en-US" sz="2000" dirty="0"/>
                        <a:t>Key Dates*</a:t>
                      </a:r>
                      <a:endParaRPr lang="en-GB" sz="2000" dirty="0"/>
                    </a:p>
                  </a:txBody>
                  <a:tcPr/>
                </a:tc>
                <a:tc hMerge="1">
                  <a:txBody>
                    <a:bodyPr/>
                    <a:lstStyle/>
                    <a:p>
                      <a:endParaRPr lang="en-GB" dirty="0"/>
                    </a:p>
                  </a:txBody>
                  <a:tcPr/>
                </a:tc>
                <a:extLst>
                  <a:ext uri="{0D108BD9-81ED-4DB2-BD59-A6C34878D82A}">
                    <a16:rowId xmlns:a16="http://schemas.microsoft.com/office/drawing/2014/main" val="1999661332"/>
                  </a:ext>
                </a:extLst>
              </a:tr>
              <a:tr h="638844">
                <a:tc>
                  <a:txBody>
                    <a:bodyPr/>
                    <a:lstStyle/>
                    <a:p>
                      <a:r>
                        <a:rPr lang="en-US" sz="2000" dirty="0"/>
                        <a:t>Call opens</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5</a:t>
                      </a:r>
                      <a:r>
                        <a:rPr lang="en-US" sz="2000" baseline="30000" dirty="0"/>
                        <a:t>th</a:t>
                      </a:r>
                      <a:r>
                        <a:rPr lang="en-US" sz="2000" dirty="0"/>
                        <a:t> August 5pm</a:t>
                      </a:r>
                    </a:p>
                  </a:txBody>
                  <a:tcPr/>
                </a:tc>
                <a:extLst>
                  <a:ext uri="{0D108BD9-81ED-4DB2-BD59-A6C34878D82A}">
                    <a16:rowId xmlns:a16="http://schemas.microsoft.com/office/drawing/2014/main" val="1907810173"/>
                  </a:ext>
                </a:extLst>
              </a:tr>
              <a:tr h="508296">
                <a:tc>
                  <a:txBody>
                    <a:bodyPr/>
                    <a:lstStyle/>
                    <a:p>
                      <a:r>
                        <a:rPr lang="en-US" sz="2000" dirty="0"/>
                        <a:t>Call closes</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9</a:t>
                      </a:r>
                      <a:r>
                        <a:rPr lang="en-US" sz="2000" baseline="30000" dirty="0"/>
                        <a:t>th</a:t>
                      </a:r>
                      <a:r>
                        <a:rPr lang="en-US" sz="2000" dirty="0"/>
                        <a:t> September at 5pm </a:t>
                      </a:r>
                    </a:p>
                  </a:txBody>
                  <a:tcPr/>
                </a:tc>
                <a:extLst>
                  <a:ext uri="{0D108BD9-81ED-4DB2-BD59-A6C34878D82A}">
                    <a16:rowId xmlns:a16="http://schemas.microsoft.com/office/drawing/2014/main" val="3109012075"/>
                  </a:ext>
                </a:extLst>
              </a:tr>
              <a:tr h="489668">
                <a:tc>
                  <a:txBody>
                    <a:bodyPr/>
                    <a:lstStyle/>
                    <a:p>
                      <a:r>
                        <a:rPr lang="en-US" sz="2000" dirty="0"/>
                        <a:t>Deadline for clarification questions</a:t>
                      </a:r>
                      <a:endParaRPr lang="en-GB" sz="2000" dirty="0"/>
                    </a:p>
                  </a:txBody>
                  <a:tcPr/>
                </a:tc>
                <a:tc>
                  <a:txBody>
                    <a:bodyPr/>
                    <a:lstStyle/>
                    <a:p>
                      <a:pPr marL="0" indent="0">
                        <a:buNone/>
                      </a:pPr>
                      <a:r>
                        <a:rPr lang="en-US" sz="2000" dirty="0"/>
                        <a:t>19</a:t>
                      </a:r>
                      <a:r>
                        <a:rPr lang="en-US" sz="2000" baseline="30000" dirty="0"/>
                        <a:t>th</a:t>
                      </a:r>
                      <a:r>
                        <a:rPr lang="en-US" sz="2000" dirty="0"/>
                        <a:t> August at 12pm (noon)</a:t>
                      </a:r>
                    </a:p>
                  </a:txBody>
                  <a:tcPr/>
                </a:tc>
                <a:extLst>
                  <a:ext uri="{0D108BD9-81ED-4DB2-BD59-A6C34878D82A}">
                    <a16:rowId xmlns:a16="http://schemas.microsoft.com/office/drawing/2014/main" val="281200980"/>
                  </a:ext>
                </a:extLst>
              </a:tr>
              <a:tr h="607753">
                <a:tc>
                  <a:txBody>
                    <a:bodyPr/>
                    <a:lstStyle/>
                    <a:p>
                      <a:r>
                        <a:rPr lang="en-US" sz="2000" dirty="0"/>
                        <a:t>Award notification date</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Between 10</a:t>
                      </a:r>
                      <a:r>
                        <a:rPr lang="en-US" sz="2000" baseline="30000" dirty="0"/>
                        <a:t>th</a:t>
                      </a:r>
                      <a:r>
                        <a:rPr lang="en-US" sz="2000" dirty="0"/>
                        <a:t> – 28 November</a:t>
                      </a:r>
                    </a:p>
                  </a:txBody>
                  <a:tcPr/>
                </a:tc>
                <a:extLst>
                  <a:ext uri="{0D108BD9-81ED-4DB2-BD59-A6C34878D82A}">
                    <a16:rowId xmlns:a16="http://schemas.microsoft.com/office/drawing/2014/main" val="802165392"/>
                  </a:ext>
                </a:extLst>
              </a:tr>
              <a:tr h="478129">
                <a:tc>
                  <a:txBody>
                    <a:bodyPr/>
                    <a:lstStyle/>
                    <a:p>
                      <a:r>
                        <a:rPr lang="en-US" sz="2000" dirty="0"/>
                        <a:t>Project start date</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5</a:t>
                      </a:r>
                      <a:r>
                        <a:rPr lang="en-US" sz="2000" baseline="30000" dirty="0"/>
                        <a:t>th</a:t>
                      </a:r>
                      <a:r>
                        <a:rPr lang="en-US" sz="2000" baseline="0" dirty="0"/>
                        <a:t> J</a:t>
                      </a:r>
                      <a:r>
                        <a:rPr lang="en-US" sz="2000" dirty="0"/>
                        <a:t>anuary 2026</a:t>
                      </a:r>
                    </a:p>
                  </a:txBody>
                  <a:tcPr/>
                </a:tc>
                <a:extLst>
                  <a:ext uri="{0D108BD9-81ED-4DB2-BD59-A6C34878D82A}">
                    <a16:rowId xmlns:a16="http://schemas.microsoft.com/office/drawing/2014/main" val="4285006487"/>
                  </a:ext>
                </a:extLst>
              </a:tr>
              <a:tr h="628881">
                <a:tc>
                  <a:txBody>
                    <a:bodyPr/>
                    <a:lstStyle/>
                    <a:p>
                      <a:r>
                        <a:rPr lang="en-US" sz="2000" dirty="0"/>
                        <a:t>Project end date</a:t>
                      </a:r>
                      <a:endParaRPr lang="en-GB" sz="2000" dirty="0"/>
                    </a:p>
                  </a:txBody>
                  <a:tcPr/>
                </a:tc>
                <a:tc>
                  <a:txBody>
                    <a:bodyPr/>
                    <a:lstStyle/>
                    <a:p>
                      <a:r>
                        <a:rPr lang="en-US" sz="2000" dirty="0"/>
                        <a:t>By 30</a:t>
                      </a:r>
                      <a:r>
                        <a:rPr lang="en-US" sz="2000" baseline="30000" dirty="0"/>
                        <a:t>th</a:t>
                      </a:r>
                      <a:r>
                        <a:rPr lang="en-US" sz="2000" dirty="0"/>
                        <a:t> September 2026</a:t>
                      </a:r>
                      <a:endParaRPr lang="en-GB" sz="2000" dirty="0"/>
                    </a:p>
                  </a:txBody>
                  <a:tcPr/>
                </a:tc>
                <a:extLst>
                  <a:ext uri="{0D108BD9-81ED-4DB2-BD59-A6C34878D82A}">
                    <a16:rowId xmlns:a16="http://schemas.microsoft.com/office/drawing/2014/main" val="736870116"/>
                  </a:ext>
                </a:extLst>
              </a:tr>
              <a:tr h="478129">
                <a:tc>
                  <a:txBody>
                    <a:bodyPr/>
                    <a:lstStyle/>
                    <a:p>
                      <a:r>
                        <a:rPr lang="en-US" sz="2000" dirty="0"/>
                        <a:t>Invoices submitted </a:t>
                      </a:r>
                      <a:endParaRPr lang="en-GB" sz="2000" dirty="0"/>
                    </a:p>
                  </a:txBody>
                  <a:tcPr/>
                </a:tc>
                <a:tc>
                  <a:txBody>
                    <a:bodyPr/>
                    <a:lstStyle/>
                    <a:p>
                      <a:r>
                        <a:rPr lang="en-US" sz="2000" dirty="0"/>
                        <a:t>By 31</a:t>
                      </a:r>
                      <a:r>
                        <a:rPr lang="en-US" sz="2000" baseline="30000" dirty="0"/>
                        <a:t>st</a:t>
                      </a:r>
                      <a:r>
                        <a:rPr lang="en-US" sz="2000" dirty="0"/>
                        <a:t> October 2026</a:t>
                      </a:r>
                      <a:endParaRPr lang="en-GB" sz="2000" dirty="0"/>
                    </a:p>
                  </a:txBody>
                  <a:tcPr/>
                </a:tc>
                <a:extLst>
                  <a:ext uri="{0D108BD9-81ED-4DB2-BD59-A6C34878D82A}">
                    <a16:rowId xmlns:a16="http://schemas.microsoft.com/office/drawing/2014/main" val="3752335779"/>
                  </a:ext>
                </a:extLst>
              </a:tr>
            </a:tbl>
          </a:graphicData>
        </a:graphic>
      </p:graphicFrame>
      <p:sp>
        <p:nvSpPr>
          <p:cNvPr id="2" name="TextBox 1">
            <a:extLst>
              <a:ext uri="{FF2B5EF4-FFF2-40B4-BE49-F238E27FC236}">
                <a16:creationId xmlns:a16="http://schemas.microsoft.com/office/drawing/2014/main" id="{984B59E3-1C07-5AFA-C3DE-81BB409D9BFA}"/>
              </a:ext>
            </a:extLst>
          </p:cNvPr>
          <p:cNvSpPr txBox="1"/>
          <p:nvPr/>
        </p:nvSpPr>
        <p:spPr>
          <a:xfrm>
            <a:off x="1248697" y="6213987"/>
            <a:ext cx="2851355" cy="369332"/>
          </a:xfrm>
          <a:prstGeom prst="rect">
            <a:avLst/>
          </a:prstGeom>
          <a:noFill/>
        </p:spPr>
        <p:txBody>
          <a:bodyPr wrap="square" rtlCol="0">
            <a:spAutoFit/>
          </a:bodyPr>
          <a:lstStyle/>
          <a:p>
            <a:r>
              <a:rPr lang="en-GB" dirty="0"/>
              <a:t>*</a:t>
            </a:r>
            <a:r>
              <a:rPr lang="en-GB" sz="1100" dirty="0"/>
              <a:t>updated 4</a:t>
            </a:r>
            <a:r>
              <a:rPr lang="en-GB" sz="1100" baseline="30000" dirty="0"/>
              <a:t>th</a:t>
            </a:r>
            <a:r>
              <a:rPr lang="en-GB" sz="1100" dirty="0"/>
              <a:t> August 2025</a:t>
            </a:r>
          </a:p>
        </p:txBody>
      </p:sp>
    </p:spTree>
    <p:extLst>
      <p:ext uri="{BB962C8B-B14F-4D97-AF65-F5344CB8AC3E}">
        <p14:creationId xmlns:p14="http://schemas.microsoft.com/office/powerpoint/2010/main" val="1999669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E6484-3CCA-CD9C-C3BA-CEEFC481B66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CFE4A80-AA46-1603-ACDC-152F76CA0C31}"/>
              </a:ext>
            </a:extLst>
          </p:cNvPr>
          <p:cNvPicPr>
            <a:picLocks noChangeAspect="1"/>
          </p:cNvPicPr>
          <p:nvPr/>
        </p:nvPicPr>
        <p:blipFill>
          <a:blip r:embed="rId2"/>
          <a:stretch>
            <a:fillRect/>
          </a:stretch>
        </p:blipFill>
        <p:spPr>
          <a:xfrm>
            <a:off x="0" y="0"/>
            <a:ext cx="1900719" cy="1221044"/>
          </a:xfrm>
          <a:prstGeom prst="rect">
            <a:avLst/>
          </a:prstGeom>
        </p:spPr>
      </p:pic>
      <p:pic>
        <p:nvPicPr>
          <p:cNvPr id="11" name="Picture 10">
            <a:extLst>
              <a:ext uri="{FF2B5EF4-FFF2-40B4-BE49-F238E27FC236}">
                <a16:creationId xmlns:a16="http://schemas.microsoft.com/office/drawing/2014/main" id="{2F38895C-51EC-18E1-BB34-22BD5C9822B9}"/>
              </a:ext>
            </a:extLst>
          </p:cNvPr>
          <p:cNvPicPr>
            <a:picLocks noChangeAspect="1"/>
          </p:cNvPicPr>
          <p:nvPr/>
        </p:nvPicPr>
        <p:blipFill>
          <a:blip r:embed="rId3"/>
          <a:stretch>
            <a:fillRect/>
          </a:stretch>
        </p:blipFill>
        <p:spPr>
          <a:xfrm>
            <a:off x="3136490" y="116519"/>
            <a:ext cx="6676103" cy="6624962"/>
          </a:xfrm>
          <a:prstGeom prst="rect">
            <a:avLst/>
          </a:prstGeom>
        </p:spPr>
      </p:pic>
    </p:spTree>
    <p:extLst>
      <p:ext uri="{BB962C8B-B14F-4D97-AF65-F5344CB8AC3E}">
        <p14:creationId xmlns:p14="http://schemas.microsoft.com/office/powerpoint/2010/main" val="1192448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86FA50-58D0-C7D0-1B30-E90E77301E72}"/>
              </a:ext>
            </a:extLst>
          </p:cNvPr>
          <p:cNvSpPr txBox="1"/>
          <p:nvPr/>
        </p:nvSpPr>
        <p:spPr>
          <a:xfrm>
            <a:off x="4731026" y="1621972"/>
            <a:ext cx="6440557" cy="4411432"/>
          </a:xfrm>
          <a:prstGeom prst="rect">
            <a:avLst/>
          </a:prstGeom>
        </p:spPr>
        <p:txBody>
          <a:bodyPr vert="horz" lIns="91440" tIns="45720" rIns="91440" bIns="45720" rtlCol="0">
            <a:normAutofit/>
          </a:bodyPr>
          <a:lstStyle/>
          <a:p>
            <a:pPr marL="228600" indent="-228600">
              <a:spcBef>
                <a:spcPts val="1000"/>
              </a:spcBef>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Evidence based decision making</a:t>
            </a:r>
          </a:p>
          <a:p>
            <a:pPr marL="228600" indent="-228600">
              <a:spcBef>
                <a:spcPts val="1000"/>
              </a:spcBef>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Critical thinking and systems perspective</a:t>
            </a:r>
          </a:p>
          <a:p>
            <a:pPr marL="228600" indent="-228600">
              <a:spcBef>
                <a:spcPts val="1000"/>
              </a:spcBef>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Public value and societal relevance</a:t>
            </a:r>
          </a:p>
          <a:p>
            <a:pPr marL="228600" indent="-228600">
              <a:spcBef>
                <a:spcPts val="1000"/>
              </a:spcBef>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Innovation and foresight</a:t>
            </a:r>
          </a:p>
          <a:p>
            <a:pPr marL="228600" indent="-228600">
              <a:spcBef>
                <a:spcPts val="1000"/>
              </a:spcBef>
              <a:buFont typeface="Arial" panose="020B0604020202020204" pitchFamily="34" charset="0"/>
              <a:buChar char="•"/>
            </a:pPr>
            <a:r>
              <a:rPr lang="en-US" sz="2000">
                <a:solidFill>
                  <a:schemeClr val="bg1"/>
                </a:solidFill>
                <a:latin typeface="Arial" panose="020B0604020202020204" pitchFamily="34" charset="0"/>
                <a:cs typeface="Arial" panose="020B0604020202020204" pitchFamily="34" charset="0"/>
              </a:rPr>
              <a:t>Democratic legitimacy and inclusion</a:t>
            </a:r>
          </a:p>
        </p:txBody>
      </p:sp>
      <p:sp>
        <p:nvSpPr>
          <p:cNvPr id="3" name="Title 2">
            <a:extLst>
              <a:ext uri="{FF2B5EF4-FFF2-40B4-BE49-F238E27FC236}">
                <a16:creationId xmlns:a16="http://schemas.microsoft.com/office/drawing/2014/main" id="{5102D913-606C-DB66-F4EE-93B951A7F6D7}"/>
              </a:ext>
            </a:extLst>
          </p:cNvPr>
          <p:cNvSpPr>
            <a:spLocks noGrp="1"/>
          </p:cNvSpPr>
          <p:nvPr>
            <p:ph type="title"/>
          </p:nvPr>
        </p:nvSpPr>
        <p:spPr>
          <a:xfrm>
            <a:off x="4229580" y="325832"/>
            <a:ext cx="5208104" cy="997527"/>
          </a:xfrm>
        </p:spPr>
        <p:txBody>
          <a:bodyPr vert="horz" lIns="91440" tIns="45720" rIns="91440" bIns="45720" rtlCol="0" anchor="ctr">
            <a:normAutofit/>
          </a:bodyPr>
          <a:lstStyle/>
          <a:p>
            <a:r>
              <a:rPr lang="en-US" sz="2500" dirty="0"/>
              <a:t>Who can apply?</a:t>
            </a:r>
            <a:endParaRPr lang="en-GB" sz="2500" dirty="0"/>
          </a:p>
        </p:txBody>
      </p:sp>
      <p:sp>
        <p:nvSpPr>
          <p:cNvPr id="4" name="Slide Number Placeholder 3">
            <a:extLst>
              <a:ext uri="{FF2B5EF4-FFF2-40B4-BE49-F238E27FC236}">
                <a16:creationId xmlns:a16="http://schemas.microsoft.com/office/drawing/2014/main" id="{E94F969D-6405-2B38-6952-495CD93C3752}"/>
              </a:ext>
            </a:extLst>
          </p:cNvPr>
          <p:cNvSpPr>
            <a:spLocks noGrp="1"/>
          </p:cNvSpPr>
          <p:nvPr>
            <p:ph type="sldNum" sz="quarter" idx="12"/>
          </p:nvPr>
        </p:nvSpPr>
        <p:spPr>
          <a:xfrm>
            <a:off x="8534400" y="6178874"/>
            <a:ext cx="2743200" cy="245780"/>
          </a:xfrm>
        </p:spPr>
        <p:txBody>
          <a:bodyPr>
            <a:normAutofit/>
          </a:bodyPr>
          <a:lstStyle/>
          <a:p>
            <a:pPr>
              <a:lnSpc>
                <a:spcPct val="90000"/>
              </a:lnSpc>
              <a:spcAft>
                <a:spcPts val="600"/>
              </a:spcAft>
            </a:pPr>
            <a:fld id="{CD6EEE6D-6703-484A-93FA-F15FEC778136}" type="slidenum">
              <a:rPr lang="en-US" smtClean="0"/>
              <a:pPr>
                <a:lnSpc>
                  <a:spcPct val="90000"/>
                </a:lnSpc>
                <a:spcAft>
                  <a:spcPts val="600"/>
                </a:spcAft>
              </a:pPr>
              <a:t>8</a:t>
            </a:fld>
            <a:endParaRPr lang="en-US"/>
          </a:p>
        </p:txBody>
      </p:sp>
      <p:pic>
        <p:nvPicPr>
          <p:cNvPr id="11" name="Picture Placeholder 10" descr="Magnifying glass showing decling performance">
            <a:extLst>
              <a:ext uri="{FF2B5EF4-FFF2-40B4-BE49-F238E27FC236}">
                <a16:creationId xmlns:a16="http://schemas.microsoft.com/office/drawing/2014/main" id="{C6B0ED7C-FF15-15D5-FED4-E5BB584863B4}"/>
              </a:ext>
            </a:extLst>
          </p:cNvPr>
          <p:cNvPicPr>
            <a:picLocks noGrp="1" noChangeAspect="1"/>
          </p:cNvPicPr>
          <p:nvPr>
            <p:ph type="pic" sz="quarter" idx="15"/>
          </p:nvPr>
        </p:nvPicPr>
        <p:blipFill>
          <a:blip r:embed="rId2"/>
          <a:srcRect l="28082" r="28082"/>
          <a:stretch/>
        </p:blipFill>
        <p:spPr>
          <a:xfrm>
            <a:off x="0" y="30"/>
            <a:ext cx="3268133" cy="6857939"/>
          </a:xfrm>
          <a:noFill/>
        </p:spPr>
      </p:pic>
      <p:sp>
        <p:nvSpPr>
          <p:cNvPr id="6" name="TextBox 5">
            <a:extLst>
              <a:ext uri="{FF2B5EF4-FFF2-40B4-BE49-F238E27FC236}">
                <a16:creationId xmlns:a16="http://schemas.microsoft.com/office/drawing/2014/main" id="{45173F46-52EA-83CA-92C7-15692FE096F8}"/>
              </a:ext>
            </a:extLst>
          </p:cNvPr>
          <p:cNvSpPr txBox="1"/>
          <p:nvPr/>
        </p:nvSpPr>
        <p:spPr>
          <a:xfrm>
            <a:off x="3748327" y="1451682"/>
            <a:ext cx="7529273" cy="4727192"/>
          </a:xfrm>
          <a:prstGeom prst="rect">
            <a:avLst/>
          </a:prstGeom>
          <a:noFill/>
        </p:spPr>
        <p:txBody>
          <a:bodyPr wrap="square">
            <a:spAutoFit/>
          </a:bodyPr>
          <a:lstStyle/>
          <a:p>
            <a:pPr marL="342900" lvl="0" indent="-342900">
              <a:lnSpc>
                <a:spcPct val="107000"/>
              </a:lnSpc>
              <a:spcAft>
                <a:spcPts val="12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Research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Organisations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12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University Researchers / Academics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12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Community Interest Company (CIC)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12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Social Enterprises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12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‘Not for Profit’ Community and Voluntary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Organisations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12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Registered Charities or Charitable Incorporated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Organisations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12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Sole Traders or Private Businesses/ companies (VAT registered).</a:t>
            </a:r>
          </a:p>
          <a:p>
            <a:pPr marL="342900" lvl="0" indent="-342900">
              <a:lnSpc>
                <a:spcPct val="107000"/>
              </a:lnSpc>
              <a:spcAft>
                <a:spcPts val="1200"/>
              </a:spcAft>
              <a:buFont typeface="Symbol" panose="05050102010706020507" pitchFamily="18" charset="2"/>
              <a:buChar char=""/>
            </a:pPr>
            <a:r>
              <a:rPr lang="en-US" kern="100" dirty="0">
                <a:latin typeface="Aptos" panose="020B0004020202020204" pitchFamily="34" charset="0"/>
                <a:ea typeface="Aptos" panose="020B0004020202020204" pitchFamily="34" charset="0"/>
                <a:cs typeface="Times New Roman" panose="02020603050405020304" pitchFamily="18" charset="0"/>
              </a:rPr>
              <a:t>Government </a:t>
            </a:r>
            <a:r>
              <a:rPr lang="en-US" kern="100" dirty="0" err="1">
                <a:latin typeface="Aptos" panose="020B0004020202020204" pitchFamily="34" charset="0"/>
                <a:ea typeface="Aptos" panose="020B0004020202020204" pitchFamily="34" charset="0"/>
                <a:cs typeface="Times New Roman" panose="02020603050405020304" pitchFamily="18" charset="0"/>
              </a:rPr>
              <a:t>organisations</a:t>
            </a:r>
            <a:r>
              <a:rPr lang="en-US" kern="100" dirty="0">
                <a:latin typeface="Aptos" panose="020B0004020202020204" pitchFamily="34" charset="0"/>
                <a:ea typeface="Aptos" panose="020B0004020202020204" pitchFamily="34" charset="0"/>
                <a:cs typeface="Times New Roman" panose="02020603050405020304" pitchFamily="18" charset="0"/>
              </a:rPr>
              <a:t> (but additional limitations apply on eligible costs).</a:t>
            </a:r>
          </a:p>
          <a:p>
            <a:pPr marL="342900" lvl="0" indent="-342900">
              <a:lnSpc>
                <a:spcPct val="107000"/>
              </a:lnSpc>
              <a:spcAft>
                <a:spcPts val="1200"/>
              </a:spcAft>
              <a:buFont typeface="Symbol" panose="05050102010706020507" pitchFamily="18" charset="2"/>
              <a:buChar cha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Collaborations are strongly encouraged. </a:t>
            </a:r>
          </a:p>
        </p:txBody>
      </p:sp>
    </p:spTree>
    <p:extLst>
      <p:ext uri="{BB962C8B-B14F-4D97-AF65-F5344CB8AC3E}">
        <p14:creationId xmlns:p14="http://schemas.microsoft.com/office/powerpoint/2010/main" val="2116241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1424-D735-6331-C621-E01D4FCE4B5A}"/>
              </a:ext>
            </a:extLst>
          </p:cNvPr>
          <p:cNvSpPr>
            <a:spLocks noGrp="1"/>
          </p:cNvSpPr>
          <p:nvPr>
            <p:ph type="title"/>
          </p:nvPr>
        </p:nvSpPr>
        <p:spPr>
          <a:xfrm>
            <a:off x="2471790" y="17973"/>
            <a:ext cx="10515600" cy="1325563"/>
          </a:xfrm>
        </p:spPr>
        <p:txBody>
          <a:bodyPr>
            <a:normAutofit/>
          </a:bodyPr>
          <a:lstStyle/>
          <a:p>
            <a:pPr algn="just">
              <a:lnSpc>
                <a:spcPct val="107000"/>
              </a:lnSpc>
              <a:spcAft>
                <a:spcPts val="1200"/>
              </a:spcAft>
            </a:pPr>
            <a:r>
              <a:rPr lang="en-US" b="1" kern="100" dirty="0">
                <a:solidFill>
                  <a:schemeClr val="tx2">
                    <a:lumMod val="50000"/>
                  </a:schemeClr>
                </a:solidFill>
                <a:effectLst/>
                <a:latin typeface="+mn-lt"/>
                <a:ea typeface="Aptos" panose="020B0004020202020204" pitchFamily="34" charset="0"/>
                <a:cs typeface="Times New Roman" panose="02020603050405020304" pitchFamily="18" charset="0"/>
              </a:rPr>
              <a:t>What types of projects are eligible?</a:t>
            </a:r>
            <a:endParaRPr lang="en-GB" kern="100" dirty="0">
              <a:solidFill>
                <a:schemeClr val="tx2">
                  <a:lumMod val="50000"/>
                </a:schemeClr>
              </a:solidFill>
              <a:effectLst/>
              <a:latin typeface="+mn-lt"/>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D1BA111-C6F5-19D6-5CC6-1900B6CB29DE}"/>
              </a:ext>
            </a:extLst>
          </p:cNvPr>
          <p:cNvSpPr>
            <a:spLocks noGrp="1"/>
          </p:cNvSpPr>
          <p:nvPr>
            <p:ph idx="1"/>
          </p:nvPr>
        </p:nvSpPr>
        <p:spPr>
          <a:xfrm>
            <a:off x="838199" y="1466029"/>
            <a:ext cx="10977081" cy="5129980"/>
          </a:xfrm>
        </p:spPr>
        <p:txBody>
          <a:bodyPr>
            <a:normAutofit/>
          </a:bodyPr>
          <a:lstStyle/>
          <a:p>
            <a:r>
              <a:rPr lang="en-US" sz="2200" dirty="0"/>
              <a:t>Scoping studies, literature reviews, benchmarking, alongside larger empirical data (quantitative and qualitative) based studies. </a:t>
            </a:r>
          </a:p>
          <a:p>
            <a:endParaRPr lang="en-US" sz="2200" dirty="0"/>
          </a:p>
          <a:p>
            <a:r>
              <a:rPr lang="en-US" sz="2200" dirty="0"/>
              <a:t>Innovative methods, tools, software development which can aid data collection/analysis/ reporting and/or which can be used to target marginalized groups. </a:t>
            </a:r>
          </a:p>
          <a:p>
            <a:endParaRPr lang="en-GB" sz="2200" kern="100" dirty="0">
              <a:effectLst/>
              <a:ea typeface="Aptos" panose="020B0004020202020204" pitchFamily="34" charset="0"/>
              <a:cs typeface="Times New Roman" panose="02020603050405020304" pitchFamily="18" charset="0"/>
            </a:endParaRPr>
          </a:p>
          <a:p>
            <a:r>
              <a:rPr lang="en-GB" sz="2200" kern="100" dirty="0">
                <a:ea typeface="Aptos" panose="020B0004020202020204" pitchFamily="34" charset="0"/>
                <a:cs typeface="Times New Roman" panose="02020603050405020304" pitchFamily="18" charset="0"/>
              </a:rPr>
              <a:t>P</a:t>
            </a:r>
            <a:r>
              <a:rPr lang="en-GB" sz="2200" kern="100" dirty="0">
                <a:effectLst/>
                <a:ea typeface="Aptos" panose="020B0004020202020204" pitchFamily="34" charset="0"/>
                <a:cs typeface="Times New Roman" panose="02020603050405020304" pitchFamily="18" charset="0"/>
              </a:rPr>
              <a:t>olicy benchmarking studies must have a particular reference to areas where policy is set by devolved institutions and can therefore contribute to the evidence base for local NI stakeholders with policy responsibilities.</a:t>
            </a:r>
          </a:p>
          <a:p>
            <a:endParaRPr lang="en-GB" sz="2200" kern="100" dirty="0">
              <a:ea typeface="Aptos" panose="020B0004020202020204" pitchFamily="34" charset="0"/>
              <a:cs typeface="Times New Roman" panose="02020603050405020304" pitchFamily="18" charset="0"/>
            </a:endParaRPr>
          </a:p>
          <a:p>
            <a:r>
              <a:rPr lang="en-GB" sz="2200" dirty="0"/>
              <a:t>The size of funding must be commensurate with the scale, ambition and impact that can be achieved. The ESRC gives guidance on what constitutes impact: </a:t>
            </a:r>
            <a:r>
              <a:rPr lang="en-GB" sz="2200" u="sng" dirty="0">
                <a:hlinkClick r:id="rId2"/>
              </a:rPr>
              <a:t>https://www.ukri.org/councils/esrc/impact-toolkit-for-economic-and-social-sciences/defining-impact/</a:t>
            </a:r>
            <a:r>
              <a:rPr lang="en-GB" sz="2200" u="sng" dirty="0"/>
              <a:t>.</a:t>
            </a:r>
            <a:endParaRPr lang="en-GB" sz="2200" dirty="0"/>
          </a:p>
          <a:p>
            <a:endParaRPr lang="en-GB" sz="2400" kern="100" dirty="0">
              <a:effectLst/>
              <a:ea typeface="Aptos" panose="020B0004020202020204" pitchFamily="34" charset="0"/>
              <a:cs typeface="Times New Roman" panose="02020603050405020304" pitchFamily="18" charset="0"/>
            </a:endParaRPr>
          </a:p>
          <a:p>
            <a:pPr marL="0" indent="0">
              <a:buNone/>
            </a:pPr>
            <a:endParaRPr lang="en-GB" sz="2400" kern="100" dirty="0">
              <a:ea typeface="Aptos" panose="020B0004020202020204" pitchFamily="34"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BE6AF8A9-A370-102C-8FA5-1A3A0E9B589A}"/>
              </a:ext>
            </a:extLst>
          </p:cNvPr>
          <p:cNvPicPr>
            <a:picLocks noChangeAspect="1"/>
          </p:cNvPicPr>
          <p:nvPr/>
        </p:nvPicPr>
        <p:blipFill>
          <a:blip r:embed="rId3"/>
          <a:stretch>
            <a:fillRect/>
          </a:stretch>
        </p:blipFill>
        <p:spPr>
          <a:xfrm>
            <a:off x="0" y="0"/>
            <a:ext cx="1900719" cy="1221044"/>
          </a:xfrm>
          <a:prstGeom prst="rect">
            <a:avLst/>
          </a:prstGeom>
        </p:spPr>
      </p:pic>
    </p:spTree>
    <p:extLst>
      <p:ext uri="{BB962C8B-B14F-4D97-AF65-F5344CB8AC3E}">
        <p14:creationId xmlns:p14="http://schemas.microsoft.com/office/powerpoint/2010/main" val="68564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ae203df-ef4d-4036-bc77-f28eb644c4f1" xsi:nil="true"/>
    <lcf76f155ced4ddcb4097134ff3c332f xmlns="64bf6ff9-b049-4742-be25-10fbc621a29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0984FAA4C76C41A0937746127EE8CB" ma:contentTypeVersion="15" ma:contentTypeDescription="Create a new document." ma:contentTypeScope="" ma:versionID="f454cb51d39a28a5316897eb9dc0d402">
  <xsd:schema xmlns:xsd="http://www.w3.org/2001/XMLSchema" xmlns:xs="http://www.w3.org/2001/XMLSchema" xmlns:p="http://schemas.microsoft.com/office/2006/metadata/properties" xmlns:ns2="64bf6ff9-b049-4742-be25-10fbc621a293" xmlns:ns3="7ae203df-ef4d-4036-bc77-f28eb644c4f1" targetNamespace="http://schemas.microsoft.com/office/2006/metadata/properties" ma:root="true" ma:fieldsID="64384e580a504d87d08bcfd8fc325c12" ns2:_="" ns3:_="">
    <xsd:import namespace="64bf6ff9-b049-4742-be25-10fbc621a293"/>
    <xsd:import namespace="7ae203df-ef4d-4036-bc77-f28eb644c4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bf6ff9-b049-4742-be25-10fbc621a2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43269b3-1d89-4217-9ccd-9475142879e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e203df-ef4d-4036-bc77-f28eb644c4f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291b0f5-9fee-4475-90cf-6c5e21816413}" ma:internalName="TaxCatchAll" ma:showField="CatchAllData" ma:web="7ae203df-ef4d-4036-bc77-f28eb644c4f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1E0D04-83E1-426F-839E-2298932CA7D1}">
  <ds:schemaRefs>
    <ds:schemaRef ds:uri="http://schemas.microsoft.com/office/2006/metadata/properties"/>
    <ds:schemaRef ds:uri="http://schemas.microsoft.com/office/infopath/2007/PartnerControls"/>
    <ds:schemaRef ds:uri="7ae203df-ef4d-4036-bc77-f28eb644c4f1"/>
    <ds:schemaRef ds:uri="64bf6ff9-b049-4742-be25-10fbc621a293"/>
  </ds:schemaRefs>
</ds:datastoreItem>
</file>

<file path=customXml/itemProps2.xml><?xml version="1.0" encoding="utf-8"?>
<ds:datastoreItem xmlns:ds="http://schemas.openxmlformats.org/officeDocument/2006/customXml" ds:itemID="{9299D8C0-2848-4EA2-AEA0-E215C4F75DD3}">
  <ds:schemaRefs>
    <ds:schemaRef ds:uri="http://schemas.microsoft.com/sharepoint/v3/contenttype/forms"/>
  </ds:schemaRefs>
</ds:datastoreItem>
</file>

<file path=customXml/itemProps3.xml><?xml version="1.0" encoding="utf-8"?>
<ds:datastoreItem xmlns:ds="http://schemas.openxmlformats.org/officeDocument/2006/customXml" ds:itemID="{07EA85FB-CB20-4C21-8799-804D23B694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bf6ff9-b049-4742-be25-10fbc621a293"/>
    <ds:schemaRef ds:uri="7ae203df-ef4d-4036-bc77-f28eb644c4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3389</TotalTime>
  <Words>4301</Words>
  <Application>Microsoft Office PowerPoint</Application>
  <PresentationFormat>Widescreen</PresentationFormat>
  <Paragraphs>419</Paragraphs>
  <Slides>44</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Aptos</vt:lpstr>
      <vt:lpstr>Arial</vt:lpstr>
      <vt:lpstr>Calibri</vt:lpstr>
      <vt:lpstr>Calibri Light</vt:lpstr>
      <vt:lpstr>Seaford</vt:lpstr>
      <vt:lpstr>Symbol</vt:lpstr>
      <vt:lpstr>Office Theme</vt:lpstr>
      <vt:lpstr>Policy Commissioning Fund Phase 2   </vt:lpstr>
      <vt:lpstr>EPIC Futures NI</vt:lpstr>
      <vt:lpstr>Areas of Focus</vt:lpstr>
      <vt:lpstr>Themes we work to ……..</vt:lpstr>
      <vt:lpstr>Aim of the EPIC Futures Policy Commissioning Call</vt:lpstr>
      <vt:lpstr>PowerPoint Presentation</vt:lpstr>
      <vt:lpstr>PowerPoint Presentation</vt:lpstr>
      <vt:lpstr>Who can apply?</vt:lpstr>
      <vt:lpstr>What types of projects are eligible?</vt:lpstr>
      <vt:lpstr>What types of projects are not eligible?</vt:lpstr>
      <vt:lpstr>Route 1: Open Call Themes</vt:lpstr>
      <vt:lpstr>Theme 1: Addressing Skills Inequalities and Understanding Inclusive Pathways to Employment for Under-Represented Groups  </vt:lpstr>
      <vt:lpstr>Theme 2: Pathways to Good Work for Young and Marginalised People  </vt:lpstr>
      <vt:lpstr>Theme 3: Place-Based Strategies for Skills, Employment, and Economic Inclusion  </vt:lpstr>
      <vt:lpstr>Theme 4: Understanding What Works for Skills and Employability and Learning from International Best Practices  </vt:lpstr>
      <vt:lpstr>Theme 4b: What Works – International Best Practice and Integrated Approaches to Engagement and Activation   </vt:lpstr>
      <vt:lpstr>Theme 5: The Caring Economy   </vt:lpstr>
      <vt:lpstr>Theme 6: Health and Work  </vt:lpstr>
      <vt:lpstr>Theme 7 Inclusive Access to the Green Economy  </vt:lpstr>
      <vt:lpstr>Theme 8: AI, Digital Capability and Inclusive Workplaces  </vt:lpstr>
      <vt:lpstr>Route 2: Policy Priority Call   </vt:lpstr>
      <vt:lpstr> Policy Priority Area 2: Modelling the Macroeconomic Impact of Reducing Economic Inactivity   </vt:lpstr>
      <vt:lpstr> Policy Priority Area 3: Developing “Better‑Off” Calculators for Key Client Profiles     </vt:lpstr>
      <vt:lpstr>Policy Priority Area 4: Assessing the Readiness of the Derry~Londonderry Labour Market to Meet Future Skills Needs      </vt:lpstr>
      <vt:lpstr>Policy Priority Area 5: Widening Participation: Employability of those from disadvantaged backgrounds or under-represented groups      </vt:lpstr>
      <vt:lpstr>  How to Apply?  </vt:lpstr>
      <vt:lpstr>Application Process</vt:lpstr>
      <vt:lpstr>Important Information for All Applicants</vt:lpstr>
      <vt:lpstr>Important Information for All Applicants Cont…</vt:lpstr>
      <vt:lpstr>Assessment Process</vt:lpstr>
      <vt:lpstr>PowerPoint Presentation</vt:lpstr>
      <vt:lpstr>Case for Support Guidance</vt:lpstr>
      <vt:lpstr>Additional Considerations</vt:lpstr>
      <vt:lpstr>  Ethical Approval Processes and Considerations  Professor Ann-Marie Gray  </vt:lpstr>
      <vt:lpstr>Requirements regarding research with human participants</vt:lpstr>
      <vt:lpstr>Requirements regarding research with human participants</vt:lpstr>
      <vt:lpstr>What does ethical research involve?</vt:lpstr>
      <vt:lpstr>University review process</vt:lpstr>
      <vt:lpstr>Key considerations for ethical review</vt:lpstr>
      <vt:lpstr>Key considerations: Ethics and risks</vt:lpstr>
      <vt:lpstr>Key considerations – People</vt:lpstr>
      <vt:lpstr>Application and ethics review process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Kristel</dc:creator>
  <cp:lastModifiedBy>Hunter, Zoe</cp:lastModifiedBy>
  <cp:revision>14</cp:revision>
  <dcterms:created xsi:type="dcterms:W3CDTF">2024-09-08T23:13:11Z</dcterms:created>
  <dcterms:modified xsi:type="dcterms:W3CDTF">2025-08-04T14:16:59Z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0x010100320984FAA4C76C41A0937746127EE8CB</vt:lpwstr>
  </property>
  <property fmtid="{D5CDD505-2E9C-101B-9397-08002B2CF9AE}" pid="3" name="MediaServiceImageTags">
    <vt:lpwstr/>
  </property>
</Properties>
</file>